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326" r:id="rId3"/>
    <p:sldId id="327" r:id="rId4"/>
    <p:sldId id="258" r:id="rId5"/>
    <p:sldId id="259" r:id="rId6"/>
    <p:sldId id="260" r:id="rId7"/>
    <p:sldId id="261" r:id="rId8"/>
    <p:sldId id="265" r:id="rId9"/>
    <p:sldId id="266" r:id="rId10"/>
    <p:sldId id="268" r:id="rId11"/>
    <p:sldId id="269" r:id="rId12"/>
    <p:sldId id="270" r:id="rId13"/>
    <p:sldId id="271" r:id="rId14"/>
    <p:sldId id="312" r:id="rId15"/>
    <p:sldId id="313" r:id="rId16"/>
    <p:sldId id="314" r:id="rId17"/>
    <p:sldId id="318" r:id="rId18"/>
    <p:sldId id="317" r:id="rId19"/>
    <p:sldId id="316" r:id="rId20"/>
    <p:sldId id="272" r:id="rId21"/>
    <p:sldId id="262" r:id="rId22"/>
    <p:sldId id="273" r:id="rId23"/>
    <p:sldId id="274" r:id="rId24"/>
    <p:sldId id="276" r:id="rId25"/>
    <p:sldId id="277" r:id="rId26"/>
    <p:sldId id="275" r:id="rId27"/>
    <p:sldId id="278" r:id="rId28"/>
    <p:sldId id="279" r:id="rId29"/>
    <p:sldId id="281" r:id="rId30"/>
    <p:sldId id="282" r:id="rId31"/>
    <p:sldId id="280" r:id="rId32"/>
    <p:sldId id="283" r:id="rId33"/>
    <p:sldId id="263" r:id="rId34"/>
    <p:sldId id="284" r:id="rId35"/>
    <p:sldId id="285" r:id="rId36"/>
    <p:sldId id="287" r:id="rId37"/>
    <p:sldId id="286" r:id="rId38"/>
    <p:sldId id="289" r:id="rId39"/>
    <p:sldId id="288" r:id="rId40"/>
    <p:sldId id="321" r:id="rId41"/>
    <p:sldId id="322" r:id="rId42"/>
    <p:sldId id="290" r:id="rId43"/>
    <p:sldId id="291" r:id="rId44"/>
    <p:sldId id="292" r:id="rId45"/>
    <p:sldId id="293" r:id="rId46"/>
    <p:sldId id="32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24" r:id="rId55"/>
    <p:sldId id="301" r:id="rId56"/>
    <p:sldId id="302" r:id="rId57"/>
    <p:sldId id="304" r:id="rId58"/>
    <p:sldId id="264" r:id="rId59"/>
    <p:sldId id="319" r:id="rId60"/>
    <p:sldId id="306" r:id="rId61"/>
    <p:sldId id="320" r:id="rId62"/>
    <p:sldId id="307" r:id="rId63"/>
    <p:sldId id="308" r:id="rId64"/>
    <p:sldId id="309" r:id="rId65"/>
    <p:sldId id="325" r:id="rId66"/>
    <p:sldId id="310" r:id="rId67"/>
    <p:sldId id="311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4"/>
    <a:srgbClr val="002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A301B4-BA99-44DF-B0D9-1510CC3149C1}" v="14" dt="2021-06-21T01:37:14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700" autoAdjust="0"/>
  </p:normalViewPr>
  <p:slideViewPr>
    <p:cSldViewPr snapToGrid="0">
      <p:cViewPr>
        <p:scale>
          <a:sx n="66" d="100"/>
          <a:sy n="66" d="100"/>
        </p:scale>
        <p:origin x="668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e JiHye" userId="f2fe2173840ea094" providerId="LiveId" clId="{74A301B4-BA99-44DF-B0D9-1510CC3149C1}"/>
    <pc:docChg chg="undo custSel modSld">
      <pc:chgData name="Bae JiHye" userId="f2fe2173840ea094" providerId="LiveId" clId="{74A301B4-BA99-44DF-B0D9-1510CC3149C1}" dt="2021-06-21T01:37:19.401" v="75" actId="478"/>
      <pc:docMkLst>
        <pc:docMk/>
      </pc:docMkLst>
      <pc:sldChg chg="modSp mod">
        <pc:chgData name="Bae JiHye" userId="f2fe2173840ea094" providerId="LiveId" clId="{74A301B4-BA99-44DF-B0D9-1510CC3149C1}" dt="2021-06-21T01:32:53.094" v="9" actId="1076"/>
        <pc:sldMkLst>
          <pc:docMk/>
          <pc:sldMk cId="465200183" sldId="263"/>
        </pc:sldMkLst>
        <pc:picChg chg="mod">
          <ac:chgData name="Bae JiHye" userId="f2fe2173840ea094" providerId="LiveId" clId="{74A301B4-BA99-44DF-B0D9-1510CC3149C1}" dt="2021-06-21T01:32:53.094" v="9" actId="1076"/>
          <ac:picMkLst>
            <pc:docMk/>
            <pc:sldMk cId="465200183" sldId="263"/>
            <ac:picMk id="7" creationId="{866DCBA8-C9AA-4BFF-B8B7-60749306DEB4}"/>
          </ac:picMkLst>
        </pc:picChg>
      </pc:sldChg>
      <pc:sldChg chg="addSp modSp mod modAnim">
        <pc:chgData name="Bae JiHye" userId="f2fe2173840ea094" providerId="LiveId" clId="{74A301B4-BA99-44DF-B0D9-1510CC3149C1}" dt="2021-06-21T01:31:45.796" v="7" actId="1038"/>
        <pc:sldMkLst>
          <pc:docMk/>
          <pc:sldMk cId="3498114535" sldId="268"/>
        </pc:sldMkLst>
        <pc:spChg chg="add mod">
          <ac:chgData name="Bae JiHye" userId="f2fe2173840ea094" providerId="LiveId" clId="{74A301B4-BA99-44DF-B0D9-1510CC3149C1}" dt="2021-06-21T01:31:45.796" v="7" actId="1038"/>
          <ac:spMkLst>
            <pc:docMk/>
            <pc:sldMk cId="3498114535" sldId="268"/>
            <ac:spMk id="9" creationId="{BDAD75E9-00B9-4CDD-A5C0-5CAB0F2DC634}"/>
          </ac:spMkLst>
        </pc:spChg>
        <pc:picChg chg="mod">
          <ac:chgData name="Bae JiHye" userId="f2fe2173840ea094" providerId="LiveId" clId="{74A301B4-BA99-44DF-B0D9-1510CC3149C1}" dt="2021-06-21T01:31:43.974" v="6" actId="1038"/>
          <ac:picMkLst>
            <pc:docMk/>
            <pc:sldMk cId="3498114535" sldId="268"/>
            <ac:picMk id="20" creationId="{4D530F92-2B5E-42FC-B051-E241EEB7F3E9}"/>
          </ac:picMkLst>
        </pc:picChg>
      </pc:sldChg>
      <pc:sldChg chg="addSp delSp modSp modAnim">
        <pc:chgData name="Bae JiHye" userId="f2fe2173840ea094" providerId="LiveId" clId="{74A301B4-BA99-44DF-B0D9-1510CC3149C1}" dt="2021-06-21T01:31:07.141" v="1"/>
        <pc:sldMkLst>
          <pc:docMk/>
          <pc:sldMk cId="743324868" sldId="269"/>
        </pc:sldMkLst>
        <pc:spChg chg="add del mod">
          <ac:chgData name="Bae JiHye" userId="f2fe2173840ea094" providerId="LiveId" clId="{74A301B4-BA99-44DF-B0D9-1510CC3149C1}" dt="2021-06-21T01:31:07.141" v="1"/>
          <ac:spMkLst>
            <pc:docMk/>
            <pc:sldMk cId="743324868" sldId="269"/>
            <ac:spMk id="9" creationId="{1E5CC66F-044F-46AD-98A1-CFAA97FDEE57}"/>
          </ac:spMkLst>
        </pc:spChg>
      </pc:sldChg>
      <pc:sldChg chg="addSp modSp mod modAnim">
        <pc:chgData name="Bae JiHye" userId="f2fe2173840ea094" providerId="LiveId" clId="{74A301B4-BA99-44DF-B0D9-1510CC3149C1}" dt="2021-06-21T01:34:12.341" v="13"/>
        <pc:sldMkLst>
          <pc:docMk/>
          <pc:sldMk cId="238636740" sldId="284"/>
        </pc:sldMkLst>
        <pc:spChg chg="add mod">
          <ac:chgData name="Bae JiHye" userId="f2fe2173840ea094" providerId="LiveId" clId="{74A301B4-BA99-44DF-B0D9-1510CC3149C1}" dt="2021-06-21T01:34:06.138" v="12" actId="14100"/>
          <ac:spMkLst>
            <pc:docMk/>
            <pc:sldMk cId="238636740" sldId="284"/>
            <ac:spMk id="5" creationId="{F3DB6D01-2079-4282-8E96-3080FFE8C95E}"/>
          </ac:spMkLst>
        </pc:spChg>
      </pc:sldChg>
      <pc:sldChg chg="addSp delSp modSp mod">
        <pc:chgData name="Bae JiHye" userId="f2fe2173840ea094" providerId="LiveId" clId="{74A301B4-BA99-44DF-B0D9-1510CC3149C1}" dt="2021-06-21T01:37:19.401" v="75" actId="478"/>
        <pc:sldMkLst>
          <pc:docMk/>
          <pc:sldMk cId="1562544314" sldId="326"/>
        </pc:sldMkLst>
        <pc:spChg chg="del">
          <ac:chgData name="Bae JiHye" userId="f2fe2173840ea094" providerId="LiveId" clId="{74A301B4-BA99-44DF-B0D9-1510CC3149C1}" dt="2021-06-21T01:34:53.392" v="14"/>
          <ac:spMkLst>
            <pc:docMk/>
            <pc:sldMk cId="1562544314" sldId="326"/>
            <ac:spMk id="2" creationId="{80AA12B5-C3C9-4009-B98B-C098943D9120}"/>
          </ac:spMkLst>
        </pc:spChg>
        <pc:spChg chg="add mod">
          <ac:chgData name="Bae JiHye" userId="f2fe2173840ea094" providerId="LiveId" clId="{74A301B4-BA99-44DF-B0D9-1510CC3149C1}" dt="2021-06-21T01:37:17.927" v="74" actId="1076"/>
          <ac:spMkLst>
            <pc:docMk/>
            <pc:sldMk cId="1562544314" sldId="326"/>
            <ac:spMk id="10" creationId="{D71B1569-D0B6-4AE4-9CDD-B0F4B1B89587}"/>
          </ac:spMkLst>
        </pc:spChg>
        <pc:spChg chg="add del">
          <ac:chgData name="Bae JiHye" userId="f2fe2173840ea094" providerId="LiveId" clId="{74A301B4-BA99-44DF-B0D9-1510CC3149C1}" dt="2021-06-21T01:37:11.443" v="72" actId="22"/>
          <ac:spMkLst>
            <pc:docMk/>
            <pc:sldMk cId="1562544314" sldId="326"/>
            <ac:spMk id="12" creationId="{5BA5B094-36D1-446C-B12F-4A8EF8F19796}"/>
          </ac:spMkLst>
        </pc:spChg>
        <pc:spChg chg="add del mod">
          <ac:chgData name="Bae JiHye" userId="f2fe2173840ea094" providerId="LiveId" clId="{74A301B4-BA99-44DF-B0D9-1510CC3149C1}" dt="2021-06-21T01:37:19.401" v="75" actId="478"/>
          <ac:spMkLst>
            <pc:docMk/>
            <pc:sldMk cId="1562544314" sldId="326"/>
            <ac:spMk id="13" creationId="{CF9A5532-DC8C-4015-AAB3-0321B19E51A9}"/>
          </ac:spMkLst>
        </pc:spChg>
        <pc:picChg chg="mod">
          <ac:chgData name="Bae JiHye" userId="f2fe2173840ea094" providerId="LiveId" clId="{74A301B4-BA99-44DF-B0D9-1510CC3149C1}" dt="2021-06-21T01:36:10.749" v="61" actId="1076"/>
          <ac:picMkLst>
            <pc:docMk/>
            <pc:sldMk cId="1562544314" sldId="326"/>
            <ac:picMk id="7" creationId="{5DE04B32-110D-4C94-B983-A80BC55A3CA4}"/>
          </ac:picMkLst>
        </pc:picChg>
      </pc:sldChg>
      <pc:sldChg chg="addSp modSp mod">
        <pc:chgData name="Bae JiHye" userId="f2fe2173840ea094" providerId="LiveId" clId="{74A301B4-BA99-44DF-B0D9-1510CC3149C1}" dt="2021-06-21T01:36:57.969" v="70"/>
        <pc:sldMkLst>
          <pc:docMk/>
          <pc:sldMk cId="823986496" sldId="327"/>
        </pc:sldMkLst>
        <pc:spChg chg="add mod">
          <ac:chgData name="Bae JiHye" userId="f2fe2173840ea094" providerId="LiveId" clId="{74A301B4-BA99-44DF-B0D9-1510CC3149C1}" dt="2021-06-21T01:36:57.969" v="70"/>
          <ac:spMkLst>
            <pc:docMk/>
            <pc:sldMk cId="823986496" sldId="327"/>
            <ac:spMk id="7" creationId="{D6205460-3F6E-4E89-A635-FCCA856D48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7E089-2B73-403C-93F5-F765E4B51B9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8E28F-966A-4E19-A7BC-8C3AE3D34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08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회원 메인 화면에서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회원 삭제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를 누르면 이름을 입력하라는 창이 뜹니다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거기서 이름을 입력하고 삭제를 누르면 옆에 보이는 창이 뜨게 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옆의 창을 띄우는 이유는 혹여나 동명이인이 있을 수 있기 때문에 정보를 확인 하고 삭제하기 </a:t>
            </a:r>
            <a:r>
              <a:rPr lang="ko-KR" altLang="en-US" dirty="0" err="1">
                <a:solidFill>
                  <a:schemeClr val="tx1"/>
                </a:solidFill>
              </a:rPr>
              <a:t>위함입니다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22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87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</a:t>
            </a:r>
            <a:r>
              <a:rPr lang="en-US" altLang="ko-KR" dirty="0" err="1"/>
              <a:t>sql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INSERT INTO PRODUCTS VALUES(" 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sequenceID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+",'" + name +"','"+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productType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+"',"+price+",'"+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expiryDay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+"','"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+event+ "'," 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discountRate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",'" +origin+ "'," +stock+ "," +weight+ ",'" 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salesType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"'," +cost+ ")"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48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수정 원하는 품목을 찾기 위한 프레임으로써 알고 있는 항목만 채워 넣으면 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수정 버튼을 누르면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무게 및 개수 버튼을 누르라는 팝업이 생성된다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무게 및 개수를 입력하고 확인 누르면 해당 품목이 테이블로 형성된다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품목유형</a:t>
            </a:r>
            <a:r>
              <a:rPr lang="ko-KR" altLang="en-US" baseline="0" dirty="0">
                <a:solidFill>
                  <a:schemeClr val="bg1"/>
                </a:solidFill>
              </a:rPr>
              <a:t> 과 행사유형은 품목수정프레임에 들어옴과 동시에 </a:t>
            </a:r>
            <a:r>
              <a:rPr lang="en-US" altLang="ko-KR" baseline="0" dirty="0">
                <a:solidFill>
                  <a:schemeClr val="bg1"/>
                </a:solidFill>
              </a:rPr>
              <a:t>DB</a:t>
            </a:r>
            <a:r>
              <a:rPr lang="ko-KR" altLang="en-US" baseline="0" dirty="0">
                <a:solidFill>
                  <a:schemeClr val="bg1"/>
                </a:solidFill>
              </a:rPr>
              <a:t>에 연결하여 </a:t>
            </a:r>
            <a:r>
              <a:rPr lang="ko-KR" altLang="en-US" baseline="0" dirty="0" err="1">
                <a:solidFill>
                  <a:schemeClr val="bg1"/>
                </a:solidFill>
              </a:rPr>
              <a:t>콤보박스의</a:t>
            </a:r>
            <a:r>
              <a:rPr lang="ko-KR" altLang="en-US" baseline="0" dirty="0">
                <a:solidFill>
                  <a:schemeClr val="bg1"/>
                </a:solidFill>
              </a:rPr>
              <a:t> 내용을 결정한다</a:t>
            </a:r>
            <a:endParaRPr lang="en-US" altLang="ko-KR" baseline="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사용 </a:t>
            </a:r>
            <a:r>
              <a:rPr lang="en-US" altLang="ko-KR" dirty="0">
                <a:solidFill>
                  <a:schemeClr val="bg1"/>
                </a:solidFill>
              </a:rPr>
              <a:t>SQL :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INSERT INTO PRODUCTS VALUES(" 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sequenceID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+",'" + name +"','"+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productType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+"',"+price+",'"+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expiryDay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+"','" +event+ "'," 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discountRate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",'" +origin+ "'," +stock+ "," +weight+ ",'" +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salesType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"'," +cost)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596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검색하여 형성된 테이블 내에서 수정을 원하는 품목을 선택한다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67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삭제버튼 </a:t>
            </a:r>
            <a:r>
              <a:rPr lang="ko-KR" altLang="en-US" dirty="0" err="1">
                <a:solidFill>
                  <a:schemeClr val="bg1"/>
                </a:solidFill>
              </a:rPr>
              <a:t>선택시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삭제확인 팝업창이 뜨고</a:t>
            </a:r>
            <a:r>
              <a:rPr lang="en-US" altLang="ko-KR" dirty="0">
                <a:solidFill>
                  <a:schemeClr val="bg1"/>
                </a:solidFill>
              </a:rPr>
              <a:t>, Yes</a:t>
            </a:r>
            <a:r>
              <a:rPr lang="ko-KR" altLang="en-US" dirty="0">
                <a:solidFill>
                  <a:schemeClr val="bg1"/>
                </a:solidFill>
              </a:rPr>
              <a:t>버튼을 누르면 해당 상품이 삭제된다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수정버튼 </a:t>
            </a:r>
            <a:r>
              <a:rPr lang="ko-KR" altLang="en-US" dirty="0" err="1">
                <a:solidFill>
                  <a:schemeClr val="bg1"/>
                </a:solidFill>
              </a:rPr>
              <a:t>선택시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수정할 수 있는 필드가 형성되고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필드내에서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원하는 항목을 수정한 후 수정 버튼을 누르면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수정이 완료된다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693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91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품목 주문 창에서는 주문을 원하는 품목의 항목을 작성한 후에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주문 버튼을 클릭하면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해당 품목의 주문양을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적을 수 있는 팝업창이 </a:t>
            </a:r>
            <a:r>
              <a:rPr lang="ko-KR" altLang="en-US" dirty="0" err="1">
                <a:solidFill>
                  <a:schemeClr val="bg1"/>
                </a:solidFill>
              </a:rPr>
              <a:t>뜨게되고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입력을 완료하면 주문완료 팝업창이 뜬다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93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대분류 조회에서는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품목을 대분류를 통해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조회하고자 할 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사용되며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사용자가 대분류를 추가하게 될 경우에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대분류 조회 프레임 내의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버튼이 자동적으로 추가될 수 있도록 설계하였다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986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유통기한 조회에서는 사용자가 원하는 남은 유통기한의 범위를 설정 한 후에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검색버튼을 누르면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테이블에 범위에 해당하는 품목들을 조회 할 수 있는 프레임이다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3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52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유통기한 폐기에서는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유통기한이 지난 품목이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테이블에 올라오게 되며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폐기를 원하는 품목을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선택헀을</a:t>
            </a:r>
            <a:r>
              <a:rPr lang="ko-KR" altLang="en-US" dirty="0">
                <a:solidFill>
                  <a:schemeClr val="bg1"/>
                </a:solidFill>
              </a:rPr>
              <a:t> 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폐기를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하겠냐는 팝업창이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뜨게 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Yes </a:t>
            </a:r>
            <a:r>
              <a:rPr lang="ko-KR" altLang="en-US" dirty="0">
                <a:solidFill>
                  <a:schemeClr val="bg1"/>
                </a:solidFill>
              </a:rPr>
              <a:t>버튼을 누르면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폐기가 완료되고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DB</a:t>
            </a:r>
            <a:r>
              <a:rPr lang="ko-KR" altLang="en-US" dirty="0">
                <a:solidFill>
                  <a:schemeClr val="bg1"/>
                </a:solidFill>
              </a:rPr>
              <a:t>에서 해당 품목 삭제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542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이벤트 등록 버튼 누르면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이벤트 이름 입력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이벤트 할인율 입력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등록 확인 팝업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110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현재 </a:t>
            </a:r>
            <a:r>
              <a:rPr lang="ko-KR" altLang="en-US" dirty="0" err="1">
                <a:solidFill>
                  <a:schemeClr val="bg1"/>
                </a:solidFill>
              </a:rPr>
              <a:t>행사중이지</a:t>
            </a:r>
            <a:r>
              <a:rPr lang="ko-KR" altLang="en-US" dirty="0">
                <a:solidFill>
                  <a:schemeClr val="bg1"/>
                </a:solidFill>
              </a:rPr>
              <a:t> 않은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품목을 테이블에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보여주고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행사를 진행할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품목을 선택하게 되면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이벤트를 등록하겠냐는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팝업창이 </a:t>
            </a:r>
            <a:r>
              <a:rPr lang="ko-KR" altLang="en-US" dirty="0" err="1">
                <a:solidFill>
                  <a:schemeClr val="bg1"/>
                </a:solidFill>
              </a:rPr>
              <a:t>뜨게되고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r>
              <a:rPr lang="ko-KR" altLang="en-US" dirty="0">
                <a:solidFill>
                  <a:schemeClr val="bg1"/>
                </a:solidFill>
              </a:rPr>
              <a:t>를 누르면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해당 품목에 이벤트가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등록되게 된다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83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DML</a:t>
            </a:r>
            <a:r>
              <a:rPr lang="en-US" altLang="ko-KR" baseline="0" dirty="0"/>
              <a:t> 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UPDATE </a:t>
            </a:r>
            <a:r>
              <a:rPr lang="ko-KR" altLang="en-US" baseline="0" dirty="0"/>
              <a:t>문을 이용하여 선택한 해당 이벤트에 대한 수정을 진행하였다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51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DML</a:t>
            </a:r>
            <a:r>
              <a:rPr lang="en-US" altLang="ko-KR" baseline="0" dirty="0"/>
              <a:t> DELETE</a:t>
            </a:r>
            <a:r>
              <a:rPr lang="ko-KR" altLang="en-US" baseline="0" dirty="0"/>
              <a:t>문을 이용하여 선택한 이벤트에 대한 삭제도 가능하도록 설계하였다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17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행사 품목 현황에 대해서는 현재 진행중인 행사에 대한 품목만 </a:t>
            </a:r>
            <a:r>
              <a:rPr lang="en-US" altLang="ko-KR" dirty="0"/>
              <a:t>SELECT</a:t>
            </a:r>
            <a:r>
              <a:rPr lang="ko-KR" altLang="en-US" dirty="0"/>
              <a:t>문을 통해 테이블 형태로 나올 수 있도록 설계하였다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062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UPDATE employee SET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employee_name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=＇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직원이름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job_id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=‘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직원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id＇,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phone_number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=＇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＇, positions=＇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근무형태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duty_hours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근무시간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, email=＇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＇, salary=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월급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 WHERE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employee_id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 = 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수정할 직원 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id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62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INSERT INTO employee(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직원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id, 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직원 이름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직책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id, 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근무형태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근무시간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, email, </a:t>
            </a:r>
            <a:r>
              <a:rPr lang="ko-KR" alt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월급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15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16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product_id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product_name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number_of_sales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 FROM sales INNER JOIN products USING (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product_id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 ) WHERE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to_date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sales_time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, '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yy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/mm/dd') =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to_date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('"</a:t>
            </a:r>
            <a:r>
              <a:rPr lang="en-US" altLang="ko-KR" sz="1800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dirty="0">
                <a:solidFill>
                  <a:srgbClr val="F3EC79"/>
                </a:solidFill>
                <a:latin typeface="Consolas" panose="020B0609020204030204" pitchFamily="49" charset="0"/>
              </a:rPr>
              <a:t>date2</a:t>
            </a:r>
            <a:r>
              <a:rPr lang="en-US" altLang="ko-KR" sz="1800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"', '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yy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/mm/dd')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7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여기는 회원 관리 메인 화면입니다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검색란에</a:t>
            </a:r>
            <a:r>
              <a:rPr lang="ko-KR" altLang="en-US" dirty="0">
                <a:solidFill>
                  <a:schemeClr val="tx1"/>
                </a:solidFill>
              </a:rPr>
              <a:t> 아무 것도 입력안하고 검색을 누르게 되면 모든 회원정보가 출력됩니다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ko-KR" altLang="en-US" dirty="0"/>
          </a:p>
          <a:p>
            <a:pPr algn="ctr"/>
            <a:endParaRPr lang="ko-KR" altLang="en-US" dirty="0"/>
          </a:p>
          <a:p>
            <a:pPr algn="ctr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62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sales_time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number_of_sales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 FROM sales WHERE </a:t>
            </a:r>
            <a:r>
              <a:rPr lang="en-US" altLang="ko-KR" sz="1800" dirty="0" err="1">
                <a:solidFill>
                  <a:srgbClr val="17C6A3"/>
                </a:solidFill>
                <a:latin typeface="Consolas" panose="020B0609020204030204" pitchFamily="49" charset="0"/>
              </a:rPr>
              <a:t>product_id</a:t>
            </a:r>
            <a:r>
              <a:rPr lang="en-US" altLang="ko-KR" sz="1800" dirty="0">
                <a:solidFill>
                  <a:srgbClr val="17C6A3"/>
                </a:solidFill>
                <a:latin typeface="Consolas" panose="020B0609020204030204" pitchFamily="49" charset="0"/>
              </a:rPr>
              <a:t> = "</a:t>
            </a:r>
            <a:r>
              <a:rPr lang="en-US" altLang="ko-KR" sz="1800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dirty="0" err="1">
                <a:solidFill>
                  <a:srgbClr val="79ABFF"/>
                </a:solidFill>
                <a:latin typeface="Consolas" panose="020B0609020204030204" pitchFamily="49" charset="0"/>
              </a:rPr>
              <a:t>product_id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06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주문 정보 테이블에 대한 사용 </a:t>
            </a:r>
            <a:r>
              <a:rPr lang="en-US" altLang="ko-KR" dirty="0" err="1"/>
              <a:t>sql</a:t>
            </a:r>
            <a:r>
              <a:rPr lang="en-US" altLang="ko-KR" dirty="0"/>
              <a:t>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DISTINCT DELIVERY_ID, MEMBERS_NAME, PAYMENT, MEMBERS_PHONENUMBER, TO_DATE(SALES_TIME, 'YY/MM/DD') as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Sales_time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DELIVERY_CHECK from delivery INNER JOIN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member_informations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USING 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members_id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LEFT OUTER JOIN SALES USING (DELIVERY_ID) order by DELIVERY_ID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12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배달 여부 업데이트에 대한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 delivery SET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delivery_check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? WHERE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delivery_id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?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2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회원 정보 </a:t>
            </a:r>
            <a:r>
              <a:rPr lang="ko-KR" altLang="en-US" dirty="0" err="1">
                <a:solidFill>
                  <a:schemeClr val="tx1"/>
                </a:solidFill>
              </a:rPr>
              <a:t>검색란에</a:t>
            </a:r>
            <a:r>
              <a:rPr lang="ko-KR" altLang="en-US" dirty="0">
                <a:solidFill>
                  <a:schemeClr val="tx1"/>
                </a:solidFill>
              </a:rPr>
              <a:t> 전화 번호 뒷자리를 입력하게 되면 회원 정보가 검색됩니다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39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만약 전화 번호 뒷자리를 입력했는데 없는 번호인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등록된 회원이 없습니다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라는 팝업창이 뜨게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4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검색한 회원의 산 품목을 조회하고 싶으면 회원 정보를 클릭하게 되면 물품별 조회할 것인지 </a:t>
            </a:r>
            <a:r>
              <a:rPr lang="ko-KR" altLang="en-US" dirty="0" err="1">
                <a:solidFill>
                  <a:schemeClr val="tx1"/>
                </a:solidFill>
              </a:rPr>
              <a:t>날짜별</a:t>
            </a:r>
            <a:r>
              <a:rPr lang="ko-KR" altLang="en-US" dirty="0">
                <a:solidFill>
                  <a:schemeClr val="tx1"/>
                </a:solidFill>
              </a:rPr>
              <a:t> 조회할 것인지 창이 뜨게 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그 중에서 물품별 조회를 누르고 검색할 물품을 입력하게 되면 고객이 산 물품이 창에 표시 됩니다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565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고객이 산 </a:t>
            </a:r>
            <a:r>
              <a:rPr lang="ko-KR" altLang="en-US" dirty="0" err="1">
                <a:solidFill>
                  <a:schemeClr val="tx1"/>
                </a:solidFill>
              </a:rPr>
              <a:t>날짜별</a:t>
            </a:r>
            <a:r>
              <a:rPr lang="ko-KR" altLang="en-US" dirty="0">
                <a:solidFill>
                  <a:schemeClr val="tx1"/>
                </a:solidFill>
              </a:rPr>
              <a:t> 조회를 하고 싶으면 </a:t>
            </a:r>
            <a:r>
              <a:rPr lang="ko-KR" altLang="en-US" dirty="0" err="1">
                <a:solidFill>
                  <a:schemeClr val="tx1"/>
                </a:solidFill>
              </a:rPr>
              <a:t>날짜별</a:t>
            </a:r>
            <a:r>
              <a:rPr lang="ko-KR" altLang="en-US" dirty="0">
                <a:solidFill>
                  <a:schemeClr val="tx1"/>
                </a:solidFill>
              </a:rPr>
              <a:t> 조회를 클릭하고 조회할 날짜를 입력하고 검색을 누르게 되면 날짜별로 산 물품이 조회되게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“SELECT * FROM sales Inner Join products USING(</a:t>
            </a:r>
            <a:r>
              <a:rPr lang="en-US" altLang="ko-KR" sz="12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product_id</a:t>
            </a:r>
            <a:r>
              <a:rPr lang="en-US" altLang="ko-KR" sz="1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 WHERE </a:t>
            </a:r>
            <a:r>
              <a:rPr lang="en-US" altLang="ko-KR" sz="12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sales_time</a:t>
            </a:r>
            <a:r>
              <a:rPr lang="en-US" altLang="ko-KR" sz="1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LIKE \’”+</a:t>
            </a:r>
            <a:r>
              <a:rPr lang="en-US" altLang="ko-KR" sz="12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sales_time</a:t>
            </a:r>
            <a:r>
              <a:rPr lang="en-US" altLang="ko-KR" sz="1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+ “\’ AND </a:t>
            </a:r>
            <a:r>
              <a:rPr lang="en-US" altLang="ko-KR" sz="12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members_id</a:t>
            </a:r>
            <a:r>
              <a:rPr lang="en-US" altLang="ko-KR" sz="1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= “ + MemberSearchFrame.id;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70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 등록을 누르고 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연락처를 입력하고 회원 등록을 누르면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추가 하시겠습니까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라는 팝업창이 뜨게 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거기서 </a:t>
            </a:r>
            <a:r>
              <a:rPr lang="en-US" altLang="ko-KR" dirty="0">
                <a:solidFill>
                  <a:schemeClr val="tx1"/>
                </a:solidFill>
              </a:rPr>
              <a:t>Yes</a:t>
            </a:r>
            <a:r>
              <a:rPr lang="ko-KR" altLang="en-US" dirty="0">
                <a:solidFill>
                  <a:schemeClr val="tx1"/>
                </a:solidFill>
              </a:rPr>
              <a:t>를 누르면 추가가 되고 </a:t>
            </a:r>
            <a:r>
              <a:rPr lang="en-US" altLang="ko-KR" dirty="0">
                <a:solidFill>
                  <a:schemeClr val="tx1"/>
                </a:solidFill>
              </a:rPr>
              <a:t>No</a:t>
            </a:r>
            <a:r>
              <a:rPr lang="ko-KR" altLang="en-US" dirty="0">
                <a:solidFill>
                  <a:schemeClr val="tx1"/>
                </a:solidFill>
              </a:rPr>
              <a:t>를 누르면 취소가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22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</a:rPr>
              <a:t>메인 화면에서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회원 수정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을 누르게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되면 회원 수정 창이 뜹니다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여기서 회원 휴대 </a:t>
            </a:r>
            <a:r>
              <a:rPr lang="ko-KR" altLang="en-US" dirty="0" err="1">
                <a:solidFill>
                  <a:schemeClr val="tx1"/>
                </a:solidFill>
              </a:rPr>
              <a:t>전화뒷번호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자리를 누르게 정보가 뜨게 되는데 여기서 수정할 곳을 클릭하고 수정 할 곳을 수정한 다음 </a:t>
            </a:r>
            <a:r>
              <a:rPr lang="en-US" altLang="ko-KR" dirty="0">
                <a:solidFill>
                  <a:schemeClr val="tx1"/>
                </a:solidFill>
              </a:rPr>
              <a:t>Enter</a:t>
            </a:r>
            <a:r>
              <a:rPr lang="ko-KR" altLang="en-US" dirty="0">
                <a:solidFill>
                  <a:schemeClr val="tx1"/>
                </a:solidFill>
              </a:rPr>
              <a:t>을 누르고 회원 수정을 누르게 되면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회원 수정하시 겠습니까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라는 팝업 창이 뜨게 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거기서 </a:t>
            </a:r>
            <a:r>
              <a:rPr lang="en-US" altLang="ko-KR" dirty="0">
                <a:solidFill>
                  <a:schemeClr val="tx1"/>
                </a:solidFill>
              </a:rPr>
              <a:t>Yes</a:t>
            </a:r>
            <a:r>
              <a:rPr lang="ko-KR" altLang="en-US" dirty="0">
                <a:solidFill>
                  <a:schemeClr val="tx1"/>
                </a:solidFill>
              </a:rPr>
              <a:t>를 누르면 수정이 되고 </a:t>
            </a:r>
            <a:r>
              <a:rPr lang="en-US" altLang="ko-KR" dirty="0">
                <a:solidFill>
                  <a:schemeClr val="tx1"/>
                </a:solidFill>
              </a:rPr>
              <a:t>No</a:t>
            </a:r>
            <a:r>
              <a:rPr lang="ko-KR" altLang="en-US" dirty="0">
                <a:solidFill>
                  <a:schemeClr val="tx1"/>
                </a:solidFill>
              </a:rPr>
              <a:t>를 누르면 취소가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8E28F-966A-4E19-A7BC-8C3AE3D343F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2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42393-E90C-494D-BAF8-5CF1994B0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56DB07-8B68-4953-A9B2-BD66E44A2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88079-A841-4E7A-99E6-C42A62C7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6F5F4-DE88-4F96-9321-779345BA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694CB-F87D-492D-8F8E-5DD84B14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58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23100-DD64-4E45-BF0D-850F1182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885B72-9BE0-4DF7-ADA3-0C296C3D1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81573-AC2A-4828-A49F-8DACB0D5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4D0DE-B1A6-4C30-B042-A6B0963F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99D85-A5BF-4A07-A707-308F9357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6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4D58CE-9AA5-4AAA-B9AE-ABF8A085F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FC7691-3E8A-42D4-B764-9E7902BFD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CC828-4A53-4912-A24C-56EA2F56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031CF-D6B8-40D3-A3E9-F8B8162EE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7E11C-F511-4808-BBFB-9EBA6CAA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31F27-5A3C-472A-B7C9-C18A6E23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A3443-F9F9-4F8C-A32E-D57064383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3031D-DD6A-4327-935A-72247184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16E22-418B-4610-8C0D-4EBB9B04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8023F-8E51-4E7F-817F-4FFB0BFA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20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225BE-B462-4B14-84C9-A7A19890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AC217F-6211-4B7F-B1B7-8A70A993D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4B3DF-9079-44AD-A44E-2CEF72CA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6ECA8E-0177-4B70-87F8-F181BAC0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FD72B-37D0-4FB0-A7B3-45E1F068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8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0822E-FBAF-4FEE-A5B0-873265D0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CEEEED-9790-4467-9EF3-C189F8DD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BB872-4E8B-4BC4-AB5B-E03591154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C3DDBC-AE59-4649-88F0-651B3AAE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3C5AF7-791D-4A27-BA6B-3620A8B4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BC7D1-2E5B-4DBC-8270-F7703201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9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BCFFA-5F50-4458-B81A-E1055FC0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9C301-B995-466C-98F3-09BC10EBE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5164A-5A92-4EE2-8897-42580DF01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D37281-C078-4B92-AD65-8D6173DA5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993E8A-213A-429B-9621-DBAC0014BD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BE6C26-87DA-4774-A2DE-40F20F64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9C81FD-C044-404C-9307-76DA27F9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7EBBDC-0ECC-45B7-877F-20C1C043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4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4AA26-1F8F-4B9D-92A8-6E03109C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411B0A-5677-4409-8781-BBF01B19E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6D12CD-478C-4238-9F14-3C3AEBF2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077634-BD4D-43B7-B9CA-34D72525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80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CE09E-A88F-4173-A427-F6BF7DC6A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AB6A6-B12B-4872-86C1-E3D9307D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7C2BD1-4B55-4FB8-8C0A-FA7C8861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9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2C542-A599-4F2C-990B-8A50DC29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C35A45-FD22-4083-8344-0EE7B897A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22AFC-B8E3-465C-95FA-E1B85354A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FEE412-B9DA-4CD6-94B0-0544E9F6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F5070-036A-420D-BA27-6695B2AE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8E1286-105D-4F61-AA42-BF563538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2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CC966-BB69-48E8-8159-77460266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555F2E-F638-4D15-BE86-7BEAF3D9D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20CD2A-A4E3-4222-B44B-93BF6F282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ED3E62-3AD0-4C60-88A6-D877DDE2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AF0033-831D-493E-90CB-5D2790A4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B4E50C-370E-405E-A5BE-CF3647AC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82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326322-9BBE-4675-B5AB-E1AD4417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0FFC7-3E0F-450E-BE2E-588E248A6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3CEB3-C2C6-434F-926F-DD8060EF3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493F4-83F5-4688-A637-C1B25F14416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4AD17-F1BD-4D75-8986-C1931F99E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F75E0-1F62-4C8E-BD21-FFFA200EC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F994-96C9-47FA-BA8D-8E3B1F4E5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0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12.sv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2.svg"/><Relationship Id="rId10" Type="http://schemas.openxmlformats.org/officeDocument/2006/relationships/image" Target="../media/image64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9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4.jpe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12.svg"/><Relationship Id="rId10" Type="http://schemas.openxmlformats.org/officeDocument/2006/relationships/image" Target="../media/image101.PNG"/><Relationship Id="rId4" Type="http://schemas.openxmlformats.org/officeDocument/2006/relationships/image" Target="../media/image11.png"/><Relationship Id="rId9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6.PNG"/><Relationship Id="rId4" Type="http://schemas.openxmlformats.org/officeDocument/2006/relationships/image" Target="../media/image105.PNG"/><Relationship Id="rId9" Type="http://schemas.openxmlformats.org/officeDocument/2006/relationships/image" Target="../media/image10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9.jpe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2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27.PNG"/><Relationship Id="rId9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7F5C10-6D49-4A19-BAE0-0150905AC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76" y="1819476"/>
            <a:ext cx="3219048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5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내용 개체 틀 18">
            <a:extLst>
              <a:ext uri="{FF2B5EF4-FFF2-40B4-BE49-F238E27FC236}">
                <a16:creationId xmlns:a16="http://schemas.microsoft.com/office/drawing/2014/main" id="{BDD99504-A460-4DFF-8C2E-2F140F136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53329"/>
            <a:ext cx="7727039" cy="4351338"/>
          </a:xfrm>
        </p:spPr>
      </p:pic>
      <p:pic>
        <p:nvPicPr>
          <p:cNvPr id="29" name="그래픽 28" descr="커서 단색으로 채워진">
            <a:extLst>
              <a:ext uri="{FF2B5EF4-FFF2-40B4-BE49-F238E27FC236}">
                <a16:creationId xmlns:a16="http://schemas.microsoft.com/office/drawing/2014/main" id="{AC5F2EC2-5051-4682-9C88-D615DA49AA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727340" y="2998731"/>
            <a:ext cx="914400" cy="914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9B31F90-4E9F-408E-8583-27603CD1B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4" y="1250558"/>
            <a:ext cx="7722519" cy="4356884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1D9A4AA3-C1BD-40E5-9AC9-CE3237931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601735"/>
            <a:ext cx="5593565" cy="5654530"/>
          </a:xfrm>
          <a:prstGeom prst="rect">
            <a:avLst/>
          </a:prstGeom>
        </p:spPr>
      </p:pic>
      <p:pic>
        <p:nvPicPr>
          <p:cNvPr id="34" name="그래픽 33" descr="커서 단색으로 채워진">
            <a:extLst>
              <a:ext uri="{FF2B5EF4-FFF2-40B4-BE49-F238E27FC236}">
                <a16:creationId xmlns:a16="http://schemas.microsoft.com/office/drawing/2014/main" id="{D7058513-D198-4E35-BA46-14C760D5A8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5560" y="1444752"/>
            <a:ext cx="914400" cy="914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530F92-2B5E-42FC-B051-E241EEB7F3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4" y="1254604"/>
            <a:ext cx="7722519" cy="43487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AD75E9-00B9-4CDD-A5C0-5CAB0F2DC634}"/>
              </a:ext>
            </a:extLst>
          </p:cNvPr>
          <p:cNvSpPr/>
          <p:nvPr/>
        </p:nvSpPr>
        <p:spPr>
          <a:xfrm>
            <a:off x="6280265" y="3059085"/>
            <a:ext cx="1911096" cy="1232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7">
            <a:extLst>
              <a:ext uri="{FF2B5EF4-FFF2-40B4-BE49-F238E27FC236}">
                <a16:creationId xmlns:a16="http://schemas.microsoft.com/office/drawing/2014/main" id="{E416147D-F9A9-4A81-86C3-7ECD16A73D61}"/>
              </a:ext>
            </a:extLst>
          </p:cNvPr>
          <p:cNvSpPr/>
          <p:nvPr/>
        </p:nvSpPr>
        <p:spPr>
          <a:xfrm>
            <a:off x="8642350" y="1280262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번호 입력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싱글톤패턴을 사용해서 값을 넘김</a:t>
            </a:r>
            <a:endParaRPr lang="en-US" altLang="ko-KR" sz="16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ko-KR" sz="28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lvl="0" indent="-457200">
              <a:buFont typeface="Wingdings" panose="05000000000000000000" pitchFamily="2" charset="2"/>
              <a:buChar char="l"/>
              <a:defRPr/>
            </a:pPr>
            <a:r>
              <a:rPr lang="en-US" altLang="ko-KR" sz="1100" dirty="0"/>
              <a:t>SELECT * FROM </a:t>
            </a:r>
            <a:r>
              <a:rPr lang="en-US" altLang="ko-KR" sz="1100" dirty="0" err="1"/>
              <a:t>member_informations</a:t>
            </a:r>
            <a:r>
              <a:rPr lang="en-US" altLang="ko-KR" sz="1100" dirty="0"/>
              <a:t> WHERE </a:t>
            </a:r>
            <a:r>
              <a:rPr lang="en-US" altLang="ko-KR" sz="1100" dirty="0" err="1"/>
              <a:t>members_id</a:t>
            </a:r>
            <a:r>
              <a:rPr lang="en-US" altLang="ko-KR" sz="1100" dirty="0"/>
              <a:t> = “</a:t>
            </a:r>
            <a:r>
              <a:rPr lang="ko-KR" altLang="en-US" sz="1100" dirty="0" err="1"/>
              <a:t>폰넘버</a:t>
            </a:r>
            <a:r>
              <a:rPr lang="en-US" altLang="ko-KR" sz="1100" dirty="0"/>
              <a:t>”</a:t>
            </a:r>
          </a:p>
          <a:p>
            <a:pPr marL="457200" lvl="0" indent="-457200">
              <a:buFont typeface="Wingdings" panose="05000000000000000000" pitchFamily="2" charset="2"/>
              <a:buChar char="l"/>
              <a:defRPr/>
            </a:pPr>
            <a:r>
              <a:rPr lang="en-US" altLang="ko-KR" sz="1050" dirty="0" err="1"/>
              <a:t>Pattern.matches</a:t>
            </a:r>
            <a:r>
              <a:rPr lang="en-US" altLang="ko-KR" sz="1050" dirty="0"/>
              <a:t>("[0-9]{4}“</a:t>
            </a:r>
            <a:r>
              <a:rPr lang="ko-KR" altLang="en-US" sz="1050" dirty="0"/>
              <a:t>을 이용하여 숫자가 </a:t>
            </a:r>
            <a:r>
              <a:rPr lang="ko-KR" altLang="en-US" sz="1050" dirty="0" err="1"/>
              <a:t>아닌거나</a:t>
            </a:r>
            <a:r>
              <a:rPr lang="ko-KR" altLang="en-US" sz="1050" dirty="0"/>
              <a:t> </a:t>
            </a:r>
            <a:r>
              <a:rPr lang="en-US" altLang="ko-KR" sz="1050" dirty="0"/>
              <a:t>4</a:t>
            </a:r>
            <a:r>
              <a:rPr lang="ko-KR" altLang="en-US" sz="1050" dirty="0" err="1"/>
              <a:t>자리숫자가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아닐시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경고메세지</a:t>
            </a:r>
            <a:r>
              <a:rPr lang="ko-KR" altLang="en-US" sz="1050" dirty="0"/>
              <a:t> 출력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11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7F7444E-8C0E-4192-AE84-B7DE8D451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4" y="1254604"/>
            <a:ext cx="7722519" cy="434879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249B-4AD8-4D9B-9936-3ECFE6E18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86E54D-66FF-4327-90E8-10FC42B6D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5" y="1245684"/>
            <a:ext cx="7736888" cy="4366633"/>
          </a:xfrm>
          <a:prstGeom prst="rect">
            <a:avLst/>
          </a:prstGeom>
        </p:spPr>
      </p:pic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ABC41695-FED3-493E-9937-35FBA807E6D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809232" y="4882896"/>
            <a:ext cx="914400" cy="9144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19B8E4C-9FD3-40D1-B0AA-E3A70100B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3" y="2853638"/>
            <a:ext cx="2842506" cy="115072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9681795-78C5-4DB2-B23B-16FC36A472B4}"/>
              </a:ext>
            </a:extLst>
          </p:cNvPr>
          <p:cNvSpPr/>
          <p:nvPr/>
        </p:nvSpPr>
        <p:spPr>
          <a:xfrm>
            <a:off x="86518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포인트</a:t>
            </a:r>
            <a:r>
              <a:rPr lang="en-US" altLang="ko-KR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 입력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>
              <a:defRPr/>
            </a:pPr>
            <a:endParaRPr lang="en-US" altLang="ko-KR" dirty="0"/>
          </a:p>
          <a:p>
            <a:pPr marL="457200" lvl="0" indent="-457200">
              <a:buFont typeface="Wingdings" panose="05000000000000000000" pitchFamily="2" charset="2"/>
              <a:buChar char="l"/>
              <a:defRPr/>
            </a:pPr>
            <a:endParaRPr lang="en-US" altLang="ko-KR" dirty="0"/>
          </a:p>
          <a:p>
            <a:pPr marL="457200" lvl="0" indent="-457200">
              <a:buFont typeface="Wingdings" panose="05000000000000000000" pitchFamily="2" charset="2"/>
              <a:buChar char="l"/>
              <a:defRPr/>
            </a:pPr>
            <a:r>
              <a:rPr lang="en-US" altLang="ko-KR" sz="1400" dirty="0" err="1"/>
              <a:t>JOptionPane.showMessageDialog</a:t>
            </a:r>
            <a:r>
              <a:rPr lang="ko-KR" altLang="en-US" sz="1400" dirty="0"/>
              <a:t>을 이용하여서 조건을 벗어나면 안내문이 나오게 작성함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32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85D8486-647E-44F3-AEA8-124FCCCFE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53331"/>
            <a:ext cx="7727039" cy="4351338"/>
          </a:xfrm>
        </p:spPr>
      </p:pic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BEE15312-72AE-4956-BBDE-6D16C38778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809232" y="4882896"/>
            <a:ext cx="9144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7DF839-E5BB-429D-8651-DFC668A17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53331"/>
            <a:ext cx="7727039" cy="43513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238509-E823-487E-8A56-E54E57824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53329"/>
            <a:ext cx="7727039" cy="43513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FC2C8F-9A46-4EC3-AE3F-D6FBE2728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02" y="2853640"/>
            <a:ext cx="2507197" cy="115072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075B297-16EB-43F4-B8AB-B538AEE55917}"/>
              </a:ext>
            </a:extLst>
          </p:cNvPr>
          <p:cNvSpPr/>
          <p:nvPr/>
        </p:nvSpPr>
        <p:spPr>
          <a:xfrm>
            <a:off x="86518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포인트</a:t>
            </a:r>
            <a:r>
              <a:rPr lang="en-US" altLang="ko-KR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 입력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7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2534CC-2541-4537-A672-6FA52257B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53329"/>
            <a:ext cx="7727039" cy="4351338"/>
          </a:xfrm>
          <a:prstGeom prst="rect">
            <a:avLst/>
          </a:prstGeom>
        </p:spPr>
      </p:pic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51D58031-5E95-4CE0-87AE-B68D6F404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02" y="2754572"/>
            <a:ext cx="2507197" cy="1348857"/>
          </a:xfr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330F23-640C-47D2-9FC0-7BE5E240599D}"/>
              </a:ext>
            </a:extLst>
          </p:cNvPr>
          <p:cNvSpPr/>
          <p:nvPr/>
        </p:nvSpPr>
        <p:spPr>
          <a:xfrm>
            <a:off x="8753475" y="720401"/>
            <a:ext cx="2802031" cy="5347890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배달  </a:t>
            </a:r>
            <a:r>
              <a:rPr lang="en-US" altLang="ko-KR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DB </a:t>
            </a:r>
            <a:r>
              <a:rPr lang="ko-KR" altLang="en-US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반영</a:t>
            </a:r>
            <a:r>
              <a:rPr lang="en-US" altLang="ko-KR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–INSERT INTO DELIVERY VALUES (</a:t>
            </a:r>
            <a:r>
              <a:rPr lang="ko-KR" altLang="en-US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배달번호</a:t>
            </a:r>
            <a:r>
              <a:rPr lang="en-US" altLang="ko-KR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회원번호</a:t>
            </a:r>
            <a:r>
              <a:rPr lang="en-US" altLang="ko-KR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결제금액</a:t>
            </a:r>
            <a:r>
              <a:rPr lang="en-US" altLang="ko-KR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‘N’)</a:t>
            </a:r>
          </a:p>
          <a:p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lang="ko-KR" altLang="en-US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결제</a:t>
            </a:r>
            <a:r>
              <a:rPr lang="en-US" altLang="ko-KR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DB </a:t>
            </a:r>
            <a:r>
              <a:rPr lang="ko-KR" altLang="en-US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반영</a:t>
            </a:r>
            <a:r>
              <a:rPr lang="en-US" altLang="ko-KR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en-US" altLang="ko-KR" sz="1000" dirty="0"/>
              <a:t>INSERT INTO SALES (</a:t>
            </a:r>
            <a:r>
              <a:rPr lang="en-US" altLang="ko-KR" sz="1000" dirty="0" err="1"/>
              <a:t>sales_num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sales_id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payment_type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sales_time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point_score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product_id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number_of_sales</a:t>
            </a:r>
            <a:r>
              <a:rPr lang="en-US" altLang="ko-KR" sz="1000" dirty="0"/>
              <a:t>)</a:t>
            </a:r>
            <a:r>
              <a:rPr lang="fr-FR" altLang="ko-KR" sz="1000" dirty="0"/>
              <a:t> VALUES (</a:t>
            </a:r>
            <a:r>
              <a:rPr lang="ko-KR" altLang="en-US" sz="1000" dirty="0"/>
              <a:t>결제번호</a:t>
            </a:r>
            <a:r>
              <a:rPr lang="fr-FR" altLang="ko-KR" sz="1000" dirty="0"/>
              <a:t>, </a:t>
            </a:r>
            <a:r>
              <a:rPr lang="ko-KR" altLang="en-US" sz="1000" dirty="0"/>
              <a:t>결제</a:t>
            </a:r>
            <a:r>
              <a:rPr lang="en-US" altLang="ko-KR" sz="1000" dirty="0"/>
              <a:t>id</a:t>
            </a:r>
            <a:r>
              <a:rPr lang="fr-FR" altLang="ko-KR" sz="1000" dirty="0"/>
              <a:t>, </a:t>
            </a:r>
            <a:r>
              <a:rPr lang="ko-KR" altLang="en-US" sz="1000" dirty="0"/>
              <a:t>결제타입</a:t>
            </a:r>
            <a:r>
              <a:rPr lang="fr-FR" altLang="ko-KR" sz="1000" dirty="0"/>
              <a:t>, sysdate, </a:t>
            </a:r>
            <a:r>
              <a:rPr lang="ko-KR" altLang="en-US" sz="1000" dirty="0"/>
              <a:t>회원번호</a:t>
            </a:r>
            <a:r>
              <a:rPr lang="fr-FR" altLang="ko-KR" sz="1000" dirty="0"/>
              <a:t>, </a:t>
            </a:r>
            <a:r>
              <a:rPr lang="ko-KR" altLang="en-US" sz="1000" dirty="0"/>
              <a:t>포인트</a:t>
            </a:r>
            <a:r>
              <a:rPr lang="fr-FR" altLang="ko-KR" sz="1000" dirty="0"/>
              <a:t>, </a:t>
            </a:r>
            <a:r>
              <a:rPr lang="ko-KR" altLang="en-US" sz="1000" dirty="0"/>
              <a:t>물건번호</a:t>
            </a:r>
            <a:r>
              <a:rPr lang="en-US" altLang="ko-KR" sz="1000" dirty="0"/>
              <a:t>, </a:t>
            </a:r>
            <a:r>
              <a:rPr lang="ko-KR" altLang="en-US" sz="1000" dirty="0"/>
              <a:t>물건개수</a:t>
            </a:r>
            <a:r>
              <a:rPr lang="fr-FR" altLang="ko-KR" sz="1000" dirty="0"/>
              <a:t>)</a:t>
            </a:r>
          </a:p>
          <a:p>
            <a:endParaRPr lang="fr-FR" altLang="ko-KR" sz="1000" dirty="0"/>
          </a:p>
          <a:p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재고반영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lang="en-US" altLang="ko-KR" sz="1000" dirty="0"/>
              <a:t>UPDATE PRODUCTS SET gram = gram - (</a:t>
            </a:r>
            <a:r>
              <a:rPr lang="ko-KR" altLang="en-US" sz="1000" dirty="0"/>
              <a:t>구매한 무게</a:t>
            </a:r>
            <a:r>
              <a:rPr lang="en-US" altLang="ko-KR" sz="1000" dirty="0"/>
              <a:t>) WHERE </a:t>
            </a:r>
            <a:r>
              <a:rPr lang="en-US" altLang="ko-KR" sz="1000" dirty="0" err="1"/>
              <a:t>product_id</a:t>
            </a:r>
            <a:r>
              <a:rPr lang="en-US" altLang="ko-KR" sz="1000" dirty="0"/>
              <a:t> = </a:t>
            </a:r>
            <a:r>
              <a:rPr lang="ko-KR" altLang="en-US" sz="1000" dirty="0"/>
              <a:t>물건번호 혹은</a:t>
            </a:r>
            <a:endParaRPr lang="en-US" altLang="ko-KR" sz="1000" dirty="0"/>
          </a:p>
          <a:p>
            <a:r>
              <a:rPr lang="en-US" altLang="ko-KR" sz="1000" dirty="0"/>
              <a:t>UPDATE PRODUCTS SET stocks = stocks - (</a:t>
            </a:r>
            <a:r>
              <a:rPr lang="ko-KR" altLang="en-US" sz="1000" dirty="0"/>
              <a:t>구매한 개수</a:t>
            </a:r>
            <a:r>
              <a:rPr lang="en-US" altLang="ko-KR" sz="1000" dirty="0"/>
              <a:t>) WHERE </a:t>
            </a:r>
            <a:r>
              <a:rPr lang="en-US" altLang="ko-KR" sz="1000" dirty="0" err="1"/>
              <a:t>product_id</a:t>
            </a:r>
            <a:r>
              <a:rPr lang="en-US" altLang="ko-KR" sz="1000" dirty="0"/>
              <a:t> = </a:t>
            </a:r>
            <a:r>
              <a:rPr lang="ko-KR" altLang="en-US" sz="1000" dirty="0"/>
              <a:t>물건번호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회원포인트 반영</a:t>
            </a:r>
            <a:r>
              <a:rPr lang="en-US" altLang="ko-KR" sz="1000" dirty="0"/>
              <a:t>-UPDATE MEMBER_INFORMATIONS SET </a:t>
            </a:r>
            <a:r>
              <a:rPr lang="en-US" altLang="ko-KR" sz="1000" dirty="0" err="1"/>
              <a:t>members_point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members_point</a:t>
            </a:r>
            <a:r>
              <a:rPr lang="en-US" altLang="ko-KR" sz="1000" dirty="0"/>
              <a:t> + </a:t>
            </a:r>
            <a:r>
              <a:rPr lang="ko-KR" altLang="en-US" sz="1000" dirty="0"/>
              <a:t>수정할 포인트</a:t>
            </a:r>
            <a:r>
              <a:rPr lang="en-US" altLang="ko-KR" sz="1000" dirty="0"/>
              <a:t> WHERE </a:t>
            </a:r>
            <a:r>
              <a:rPr lang="en-US" altLang="ko-KR" sz="1000" dirty="0" err="1"/>
              <a:t>members_id</a:t>
            </a:r>
            <a:r>
              <a:rPr lang="en-US" altLang="ko-KR" sz="1000" dirty="0"/>
              <a:t> = </a:t>
            </a:r>
            <a:r>
              <a:rPr lang="ko-KR" altLang="en-US" sz="1000" dirty="0"/>
              <a:t>멤버</a:t>
            </a:r>
            <a:r>
              <a:rPr lang="en-US" altLang="ko-KR" sz="1000" dirty="0"/>
              <a:t>id</a:t>
            </a:r>
          </a:p>
          <a:p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B6CA103B-6908-46A9-8500-5BB192B954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38200" y="5071739"/>
            <a:ext cx="914400" cy="914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309EE8B-C18C-47E4-A60D-3913FD762EBC}"/>
              </a:ext>
            </a:extLst>
          </p:cNvPr>
          <p:cNvSpPr/>
          <p:nvPr/>
        </p:nvSpPr>
        <p:spPr>
          <a:xfrm>
            <a:off x="4389120" y="4617721"/>
            <a:ext cx="1911096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29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330F23-640C-47D2-9FC0-7BE5E240599D}"/>
              </a:ext>
            </a:extLst>
          </p:cNvPr>
          <p:cNvSpPr/>
          <p:nvPr/>
        </p:nvSpPr>
        <p:spPr>
          <a:xfrm>
            <a:off x="8753475" y="1253329"/>
            <a:ext cx="2802031" cy="4351338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영수증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2534CC-2541-4537-A672-6FA52257B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3" y="1253331"/>
            <a:ext cx="7727039" cy="4351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056942"/>
            <a:ext cx="7449590" cy="4744112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B6CA103B-6908-46A9-8500-5BB192B954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780031" y="3942163"/>
            <a:ext cx="914400" cy="914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114102"/>
            <a:ext cx="7440063" cy="46297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81" y="2993878"/>
            <a:ext cx="2486372" cy="1114581"/>
          </a:xfrm>
          <a:prstGeom prst="rect">
            <a:avLst/>
          </a:prstGeom>
        </p:spPr>
      </p:pic>
      <p:pic>
        <p:nvPicPr>
          <p:cNvPr id="17" name="그래픽 5" descr="커서 단색으로 채워진">
            <a:extLst>
              <a:ext uri="{FF2B5EF4-FFF2-40B4-BE49-F238E27FC236}">
                <a16:creationId xmlns:a16="http://schemas.microsoft.com/office/drawing/2014/main" id="{B6CA103B-6908-46A9-8500-5BB192B954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932638" y="4956020"/>
            <a:ext cx="914400" cy="914400"/>
          </a:xfrm>
          <a:prstGeom prst="rect">
            <a:avLst/>
          </a:prstGeom>
        </p:spPr>
      </p:pic>
      <p:pic>
        <p:nvPicPr>
          <p:cNvPr id="10" name="그래픽 5" descr="커서 단색으로 채워진">
            <a:extLst>
              <a:ext uri="{FF2B5EF4-FFF2-40B4-BE49-F238E27FC236}">
                <a16:creationId xmlns:a16="http://schemas.microsoft.com/office/drawing/2014/main" id="{DD8E0840-392F-4585-8420-8E035D2E3C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89089" y="46399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42534CC-2541-4537-A672-6FA52257B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3" y="1253329"/>
            <a:ext cx="77270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82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19" y="1361787"/>
            <a:ext cx="9754961" cy="41344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1EC0A8-3B50-4590-AF0A-08421F187A74}"/>
              </a:ext>
            </a:extLst>
          </p:cNvPr>
          <p:cNvSpPr/>
          <p:nvPr/>
        </p:nvSpPr>
        <p:spPr>
          <a:xfrm>
            <a:off x="5330952" y="5074920"/>
            <a:ext cx="640080" cy="421293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96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42534CC-2541-4537-A672-6FA52257B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3" y="1253329"/>
            <a:ext cx="7727039" cy="4351338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83D412A9-7503-4F43-8368-7381E96302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524126" y="5147467"/>
            <a:ext cx="914400" cy="9144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E1DC06-BD51-4765-AB64-DA7C08535C08}"/>
              </a:ext>
            </a:extLst>
          </p:cNvPr>
          <p:cNvSpPr/>
          <p:nvPr/>
        </p:nvSpPr>
        <p:spPr>
          <a:xfrm>
            <a:off x="8743566" y="1253329"/>
            <a:ext cx="2802031" cy="4351338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prstClr val="white"/>
                </a:solidFill>
              </a:rPr>
              <a:t>배달 기록 삭제</a:t>
            </a:r>
            <a:r>
              <a:rPr lang="en-US" altLang="ko-KR" sz="1000" dirty="0">
                <a:solidFill>
                  <a:prstClr val="white"/>
                </a:solidFill>
              </a:rPr>
              <a:t>–I</a:t>
            </a:r>
            <a:r>
              <a:rPr lang="en-US" altLang="ko-KR" sz="1000" dirty="0"/>
              <a:t>DELETE FROM delivery WHERE </a:t>
            </a:r>
            <a:r>
              <a:rPr lang="en-US" altLang="ko-KR" sz="1000" dirty="0" err="1"/>
              <a:t>delivery_id</a:t>
            </a:r>
            <a:r>
              <a:rPr lang="en-US" altLang="ko-KR" sz="1000" dirty="0"/>
              <a:t> = </a:t>
            </a:r>
            <a:r>
              <a:rPr lang="ko-KR" altLang="en-US" sz="1000" dirty="0"/>
              <a:t>배달</a:t>
            </a:r>
            <a:r>
              <a:rPr lang="en-US" altLang="ko-KR" sz="1000" dirty="0"/>
              <a:t>id</a:t>
            </a:r>
          </a:p>
          <a:p>
            <a:br>
              <a:rPr lang="en-US" altLang="ko-KR" sz="1000" dirty="0">
                <a:solidFill>
                  <a:prstClr val="white"/>
                </a:solidFill>
              </a:rPr>
            </a:br>
            <a:r>
              <a:rPr lang="ko-KR" altLang="en-US" sz="1000" dirty="0">
                <a:solidFill>
                  <a:prstClr val="white"/>
                </a:solidFill>
              </a:rPr>
              <a:t>결제</a:t>
            </a:r>
            <a:r>
              <a:rPr lang="en-US" altLang="ko-KR" sz="1000" dirty="0">
                <a:solidFill>
                  <a:prstClr val="white"/>
                </a:solidFill>
              </a:rPr>
              <a:t>DB </a:t>
            </a:r>
            <a:r>
              <a:rPr lang="ko-KR" altLang="en-US" sz="1000" dirty="0">
                <a:solidFill>
                  <a:prstClr val="white"/>
                </a:solidFill>
              </a:rPr>
              <a:t>수정</a:t>
            </a:r>
            <a:r>
              <a:rPr lang="en-US" altLang="ko-KR" sz="1000" dirty="0">
                <a:solidFill>
                  <a:prstClr val="white"/>
                </a:solidFill>
              </a:rPr>
              <a:t>-</a:t>
            </a:r>
            <a:r>
              <a:rPr lang="en-US" altLang="ko-KR" sz="1000" dirty="0"/>
              <a:t>UPDATE sales SET POINT_SCORE=0, DELIVERY_ID= null, REFUND = 'Y', </a:t>
            </a:r>
            <a:r>
              <a:rPr lang="en-US" altLang="ko-KR" sz="1000" dirty="0" err="1"/>
              <a:t>number_of_sales</a:t>
            </a:r>
            <a:r>
              <a:rPr lang="en-US" altLang="ko-KR" sz="1000" dirty="0"/>
              <a:t> = 0  WHERE </a:t>
            </a:r>
            <a:r>
              <a:rPr lang="en-US" altLang="ko-KR" sz="1000" dirty="0" err="1"/>
              <a:t>sales_id</a:t>
            </a:r>
            <a:r>
              <a:rPr lang="en-US" altLang="ko-KR" sz="1000" dirty="0"/>
              <a:t> = </a:t>
            </a:r>
            <a:r>
              <a:rPr lang="ko-KR" altLang="en-US" sz="1000" dirty="0"/>
              <a:t>결제번호</a:t>
            </a:r>
            <a:endParaRPr lang="en-US" altLang="ko-KR" sz="1000" dirty="0"/>
          </a:p>
          <a:p>
            <a:endParaRPr lang="fr-FR" altLang="ko-KR" sz="1000" dirty="0"/>
          </a:p>
          <a:p>
            <a:r>
              <a:rPr lang="ko-KR" altLang="en-US" sz="1000" dirty="0">
                <a:solidFill>
                  <a:prstClr val="white"/>
                </a:solidFill>
              </a:rPr>
              <a:t>재고개수 롤백</a:t>
            </a:r>
            <a:r>
              <a:rPr lang="en-US" altLang="ko-KR" sz="1000" dirty="0">
                <a:solidFill>
                  <a:prstClr val="white"/>
                </a:solidFill>
              </a:rPr>
              <a:t>-</a:t>
            </a:r>
            <a:r>
              <a:rPr lang="en-US" altLang="ko-KR" sz="1000" dirty="0"/>
              <a:t>UPDATE PRODUCTS SET gram = gram - -(</a:t>
            </a:r>
            <a:r>
              <a:rPr lang="ko-KR" altLang="en-US" sz="1000" dirty="0"/>
              <a:t>구매한 무게</a:t>
            </a:r>
            <a:r>
              <a:rPr lang="en-US" altLang="ko-KR" sz="1000" dirty="0"/>
              <a:t>) WHERE </a:t>
            </a:r>
            <a:r>
              <a:rPr lang="en-US" altLang="ko-KR" sz="1000" dirty="0" err="1"/>
              <a:t>product_id</a:t>
            </a:r>
            <a:r>
              <a:rPr lang="en-US" altLang="ko-KR" sz="1000" dirty="0"/>
              <a:t> = </a:t>
            </a:r>
            <a:r>
              <a:rPr lang="ko-KR" altLang="en-US" sz="1000" dirty="0"/>
              <a:t>물건번호 혹은</a:t>
            </a:r>
            <a:endParaRPr lang="en-US" altLang="ko-KR" sz="1000" dirty="0"/>
          </a:p>
          <a:p>
            <a:r>
              <a:rPr lang="en-US" altLang="ko-KR" sz="1000" dirty="0"/>
              <a:t>UPDATE PRODUCTS SET stocks = stocks - -(</a:t>
            </a:r>
            <a:r>
              <a:rPr lang="ko-KR" altLang="en-US" sz="1000" dirty="0"/>
              <a:t>구매한 개수</a:t>
            </a:r>
            <a:r>
              <a:rPr lang="en-US" altLang="ko-KR" sz="1000" dirty="0"/>
              <a:t>) WHERE </a:t>
            </a:r>
            <a:r>
              <a:rPr lang="en-US" altLang="ko-KR" sz="1000" dirty="0" err="1"/>
              <a:t>product_id</a:t>
            </a:r>
            <a:r>
              <a:rPr lang="en-US" altLang="ko-KR" sz="1000" dirty="0"/>
              <a:t> = </a:t>
            </a:r>
            <a:r>
              <a:rPr lang="ko-KR" altLang="en-US" sz="1000" dirty="0"/>
              <a:t>물건번호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회원포인트 롤백</a:t>
            </a:r>
            <a:r>
              <a:rPr lang="en-US" altLang="ko-KR" sz="1000" dirty="0"/>
              <a:t>-UPDATE MEMBER_INFORMATIONS SET </a:t>
            </a:r>
            <a:r>
              <a:rPr lang="en-US" altLang="ko-KR" sz="1000" dirty="0" err="1"/>
              <a:t>members_point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members_point</a:t>
            </a:r>
            <a:r>
              <a:rPr lang="en-US" altLang="ko-KR" sz="1000" dirty="0"/>
              <a:t> + -</a:t>
            </a:r>
            <a:r>
              <a:rPr lang="ko-KR" altLang="en-US" sz="1000" dirty="0"/>
              <a:t>수정할 포인트</a:t>
            </a:r>
            <a:r>
              <a:rPr lang="en-US" altLang="ko-KR" sz="1000" dirty="0"/>
              <a:t> WHERE </a:t>
            </a:r>
            <a:r>
              <a:rPr lang="en-US" altLang="ko-KR" sz="1000" dirty="0" err="1"/>
              <a:t>members_id</a:t>
            </a:r>
            <a:r>
              <a:rPr lang="en-US" altLang="ko-KR" sz="1000" dirty="0"/>
              <a:t> = </a:t>
            </a:r>
            <a:r>
              <a:rPr lang="ko-KR" altLang="en-US" sz="1000" dirty="0"/>
              <a:t>멤버</a:t>
            </a:r>
            <a:r>
              <a:rPr lang="en-US" altLang="ko-KR" sz="1000" dirty="0"/>
              <a:t>id</a:t>
            </a:r>
          </a:p>
          <a:p>
            <a:pPr marL="457200" marR="0" lvl="0" indent="-4572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81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2D6FFD-FCB6-4555-8D61-30FBF474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3" y="1155747"/>
            <a:ext cx="7430537" cy="46488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AD440D-05DC-4918-9DB3-84A7C6A0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718AD-79DD-473A-B155-673432418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3" y="1123629"/>
            <a:ext cx="7382905" cy="4610743"/>
          </a:xfrm>
          <a:prstGeom prst="rect">
            <a:avLst/>
          </a:prstGeom>
        </p:spPr>
      </p:pic>
      <p:pic>
        <p:nvPicPr>
          <p:cNvPr id="5" name="그래픽 5" descr="커서 단색으로 채워진">
            <a:extLst>
              <a:ext uri="{FF2B5EF4-FFF2-40B4-BE49-F238E27FC236}">
                <a16:creationId xmlns:a16="http://schemas.microsoft.com/office/drawing/2014/main" id="{82DE8C49-A529-4B30-9153-D680DF62E9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561990" y="4960421"/>
            <a:ext cx="9144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DBD07D-16DE-484F-98F7-64ABB468C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225" y="2857420"/>
            <a:ext cx="2486372" cy="1143160"/>
          </a:xfrm>
          <a:prstGeom prst="rect">
            <a:avLst/>
          </a:prstGeom>
        </p:spPr>
      </p:pic>
      <p:pic>
        <p:nvPicPr>
          <p:cNvPr id="10" name="그래픽 5" descr="커서 단색으로 채워진">
            <a:extLst>
              <a:ext uri="{FF2B5EF4-FFF2-40B4-BE49-F238E27FC236}">
                <a16:creationId xmlns:a16="http://schemas.microsoft.com/office/drawing/2014/main" id="{EA2D73D8-5BEA-4BFD-916D-9DA0B2571C1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561990" y="49604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941"/>
          <a:stretch/>
        </p:blipFill>
        <p:spPr>
          <a:xfrm>
            <a:off x="1266825" y="1428750"/>
            <a:ext cx="9706655" cy="40388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C1E5B-8801-434B-9D70-64622A528D87}"/>
              </a:ext>
            </a:extLst>
          </p:cNvPr>
          <p:cNvSpPr/>
          <p:nvPr/>
        </p:nvSpPr>
        <p:spPr>
          <a:xfrm>
            <a:off x="5330952" y="5074921"/>
            <a:ext cx="640080" cy="392714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7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E04B32-110D-4C94-B983-A80BC55A3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7"/>
          <a:stretch/>
        </p:blipFill>
        <p:spPr>
          <a:xfrm>
            <a:off x="5825910" y="0"/>
            <a:ext cx="5652508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D71B1569-D0B6-4AE4-9CDD-B0F4B1B8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1" y="108925"/>
            <a:ext cx="4464627" cy="1325563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Usecase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156254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25D5-27B5-40A8-8988-F1BB9D834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17">
            <a:extLst>
              <a:ext uri="{FF2B5EF4-FFF2-40B4-BE49-F238E27FC236}">
                <a16:creationId xmlns:a16="http://schemas.microsoft.com/office/drawing/2014/main" id="{706B30E2-B0AE-47D1-926B-C9F5D80D1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3" y="384770"/>
            <a:ext cx="10811794" cy="6088460"/>
          </a:xfrm>
          <a:prstGeom prst="rect">
            <a:avLst/>
          </a:prstGeom>
        </p:spPr>
      </p:pic>
      <p:pic>
        <p:nvPicPr>
          <p:cNvPr id="12" name="그래픽 11" descr="돋보기 단색으로 채워진">
            <a:extLst>
              <a:ext uri="{FF2B5EF4-FFF2-40B4-BE49-F238E27FC236}">
                <a16:creationId xmlns:a16="http://schemas.microsoft.com/office/drawing/2014/main" id="{25518720-CD3E-408F-A9A1-8C530C9DA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7834" y="4020313"/>
            <a:ext cx="1648570" cy="16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6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F2EB0D3-5B72-4F7A-9C4A-FF8EE4F10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042400-6B45-42FD-9CF6-19BB2A1D416F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관리</a:t>
            </a:r>
          </a:p>
        </p:txBody>
      </p:sp>
      <p:pic>
        <p:nvPicPr>
          <p:cNvPr id="8" name="그래픽 7" descr="커서 단색으로 채워진">
            <a:extLst>
              <a:ext uri="{FF2B5EF4-FFF2-40B4-BE49-F238E27FC236}">
                <a16:creationId xmlns:a16="http://schemas.microsoft.com/office/drawing/2014/main" id="{1CE98FA8-845F-492B-BC55-D3D62DDBC39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053584" y="1789043"/>
            <a:ext cx="914400" cy="91440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BEA33C5C-B89A-4359-B831-2534973B4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2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87F71B1D-6395-4B06-BAC7-8D631E319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1"/>
            <a:ext cx="7727039" cy="4351338"/>
          </a:xfrm>
        </p:spPr>
      </p:pic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5AC6B901-208F-4C34-BBFB-9B34BE4587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053584" y="1789043"/>
            <a:ext cx="914400" cy="914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FC7434-2641-4255-8D3F-DAA1BEE3D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30BE17-AA38-4AB4-977B-D70CCAAB6A54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검색</a:t>
            </a:r>
          </a:p>
        </p:txBody>
      </p:sp>
    </p:spTree>
    <p:extLst>
      <p:ext uri="{BB962C8B-B14F-4D97-AF65-F5344CB8AC3E}">
        <p14:creationId xmlns:p14="http://schemas.microsoft.com/office/powerpoint/2010/main" val="25327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326A1F-4F52-48DC-A46B-503C6C821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1"/>
            <a:ext cx="7727039" cy="4351338"/>
          </a:xfrm>
        </p:spPr>
      </p:pic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5AC6B901-208F-4C34-BBFB-9B34BE4587D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053584" y="1789043"/>
            <a:ext cx="914400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1C8F6F-2C45-4D68-8B1B-8F41F927A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02" y="2853640"/>
            <a:ext cx="2507197" cy="115072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666803-972A-4685-89F7-A0D19068B6B9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검색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indent="-457200" algn="ctr">
              <a:buFont typeface="Wingdings" panose="05000000000000000000" pitchFamily="2" charset="2"/>
              <a:buChar char="l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SQL</a:t>
            </a: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문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:</a:t>
            </a: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“SELECT * FROM 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member_informations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WHERE 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members_phonenumber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LIKE ? ORDER BY 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members_id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ASC”</a:t>
            </a:r>
          </a:p>
          <a:p>
            <a:pPr marL="457200" marR="0" lvl="0" indent="-4572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93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0954B41A-42C2-423A-8417-3704EC0BD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8" cy="4351337"/>
          </a:xfrm>
          <a:prstGeom prst="rect">
            <a:avLst/>
          </a:prstGeom>
        </p:spPr>
      </p:pic>
      <p:pic>
        <p:nvPicPr>
          <p:cNvPr id="8" name="내용 개체 틀 7" descr="테이블이(가) 표시된 사진&#10;&#10;자동 생성된 설명">
            <a:extLst>
              <a:ext uri="{FF2B5EF4-FFF2-40B4-BE49-F238E27FC236}">
                <a16:creationId xmlns:a16="http://schemas.microsoft.com/office/drawing/2014/main" id="{B1DEC70C-4CBF-4613-A438-FA8A5F8EF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</p:spPr>
      </p:pic>
      <p:pic>
        <p:nvPicPr>
          <p:cNvPr id="12" name="그래픽 11" descr="커서 단색으로 채워진">
            <a:extLst>
              <a:ext uri="{FF2B5EF4-FFF2-40B4-BE49-F238E27FC236}">
                <a16:creationId xmlns:a16="http://schemas.microsoft.com/office/drawing/2014/main" id="{7EDA31B4-A68E-41DA-A666-6C7AF2BF8F2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914067" y="2514598"/>
            <a:ext cx="914400" cy="914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A91CD-3861-4BD1-8739-46EB16A99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374" y="1078027"/>
            <a:ext cx="4651252" cy="4701947"/>
          </a:xfrm>
          <a:prstGeom prst="rect">
            <a:avLst/>
          </a:prstGeom>
        </p:spPr>
      </p:pic>
      <p:pic>
        <p:nvPicPr>
          <p:cNvPr id="17" name="그래픽 16" descr="커서 단색으로 채워진">
            <a:extLst>
              <a:ext uri="{FF2B5EF4-FFF2-40B4-BE49-F238E27FC236}">
                <a16:creationId xmlns:a16="http://schemas.microsoft.com/office/drawing/2014/main" id="{1B9AFF8B-F5E9-4E36-9E62-10C3D51371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196710" y="3821888"/>
            <a:ext cx="914400" cy="9144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03A26E4-B3A1-4F13-8850-549BB2BB1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416" y="1078026"/>
            <a:ext cx="4651252" cy="47019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8CE3FD6-BFD3-452A-9374-3B7AC1A799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416" y="1078026"/>
            <a:ext cx="4651253" cy="4701948"/>
          </a:xfrm>
          <a:prstGeom prst="rect">
            <a:avLst/>
          </a:prstGeom>
        </p:spPr>
      </p:pic>
      <p:pic>
        <p:nvPicPr>
          <p:cNvPr id="23" name="그래픽 22" descr="커서 단색으로 채워진">
            <a:extLst>
              <a:ext uri="{FF2B5EF4-FFF2-40B4-BE49-F238E27FC236}">
                <a16:creationId xmlns:a16="http://schemas.microsoft.com/office/drawing/2014/main" id="{29B8CB25-B218-4CA4-AC5C-795FB4781F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7089115" y="1544655"/>
            <a:ext cx="914400" cy="914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1B01E61-A938-4F47-A60C-77248177EB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53" y="1072951"/>
            <a:ext cx="4661295" cy="471209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48BD9F6-AC96-4A3C-9FFD-45C350480C91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검색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구매 물품 조회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SQL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“SELECT * FROM sales Inner Join products USING(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product_id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 WHERE (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product_name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LIKE \’ + 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product_name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+ “\’ OR 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product_name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= \’”+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product_name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+ “\’) AND 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members_id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+ MemberSearchFrame.id;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72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0954B41A-42C2-423A-8417-3704EC0BD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8" cy="4351337"/>
          </a:xfrm>
          <a:prstGeom prst="rect">
            <a:avLst/>
          </a:prstGeom>
        </p:spPr>
      </p:pic>
      <p:pic>
        <p:nvPicPr>
          <p:cNvPr id="8" name="내용 개체 틀 7" descr="테이블이(가) 표시된 사진&#10;&#10;자동 생성된 설명">
            <a:extLst>
              <a:ext uri="{FF2B5EF4-FFF2-40B4-BE49-F238E27FC236}">
                <a16:creationId xmlns:a16="http://schemas.microsoft.com/office/drawing/2014/main" id="{B1DEC70C-4CBF-4613-A438-FA8A5F8EF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A91CD-3861-4BD1-8739-46EB16A99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374" y="1078027"/>
            <a:ext cx="4651252" cy="4701947"/>
          </a:xfrm>
          <a:prstGeom prst="rect">
            <a:avLst/>
          </a:prstGeom>
        </p:spPr>
      </p:pic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950977CF-FE8C-411C-9BCF-7E03830CEFF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940166" y="3826941"/>
            <a:ext cx="914400" cy="914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01D12E-7B7D-459F-9739-407278BF9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4" y="1078025"/>
            <a:ext cx="4651252" cy="4701947"/>
          </a:xfrm>
          <a:prstGeom prst="rect">
            <a:avLst/>
          </a:prstGeom>
        </p:spPr>
      </p:pic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2E47593D-15ED-418B-9374-8CEC3E0D47C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H="1">
            <a:off x="6763512" y="1597019"/>
            <a:ext cx="9144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2D3B17-654C-43B9-A715-16B8396878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4" y="1078025"/>
            <a:ext cx="4651252" cy="4701947"/>
          </a:xfrm>
          <a:prstGeom prst="rect">
            <a:avLst/>
          </a:prstGeom>
        </p:spPr>
      </p:pic>
      <p:pic>
        <p:nvPicPr>
          <p:cNvPr id="19" name="그래픽 18" descr="커서 단색으로 채워진">
            <a:extLst>
              <a:ext uri="{FF2B5EF4-FFF2-40B4-BE49-F238E27FC236}">
                <a16:creationId xmlns:a16="http://schemas.microsoft.com/office/drawing/2014/main" id="{4D0F0E21-EF42-4086-9B68-D6D889D3F9C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163493" y="2403588"/>
            <a:ext cx="914400" cy="91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03E6B8-8EEB-412A-A769-7464D47AD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6" y="1078025"/>
            <a:ext cx="4651252" cy="4701947"/>
          </a:xfrm>
          <a:prstGeom prst="rect">
            <a:avLst/>
          </a:prstGeom>
        </p:spPr>
      </p:pic>
      <p:pic>
        <p:nvPicPr>
          <p:cNvPr id="24" name="그래픽 23" descr="커서 단색으로 채워진">
            <a:extLst>
              <a:ext uri="{FF2B5EF4-FFF2-40B4-BE49-F238E27FC236}">
                <a16:creationId xmlns:a16="http://schemas.microsoft.com/office/drawing/2014/main" id="{08DB169B-1B1C-43DC-93B4-A5A46D7A72A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629579" y="1589938"/>
            <a:ext cx="914400" cy="914400"/>
          </a:xfrm>
          <a:prstGeom prst="rect">
            <a:avLst/>
          </a:prstGeom>
        </p:spPr>
      </p:pic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858D76F1-CC9A-4F01-B152-D6FC58A66B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2" y="1078025"/>
            <a:ext cx="4651254" cy="470194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E9BA97-83EE-497A-8D46-AEDD63BD3DC4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검색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구매 물품 조회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SQL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“SELECT * FROM sales Inner Join products USING(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product_id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 WHERE 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sales_time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LIKE \’”+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sales_time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+ “\’ AND </a:t>
            </a:r>
            <a:r>
              <a:rPr lang="en-US" altLang="ko-KR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members_id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= “ + MemberSearchFrame.id;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26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ABE6F-CFF0-47C8-A6BF-CDB5D86F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EE85D8FD-73B1-4042-9B8E-F8EB0BDB0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" y="1253331"/>
            <a:ext cx="7727039" cy="4351338"/>
          </a:xfr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032F3532-49B2-4007-B290-D4629F989BC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38809" y="4594661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7DCCCA-C242-457D-B7D6-AB7D1D506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2" y="1078027"/>
            <a:ext cx="4640982" cy="47019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CBB756-4323-47D7-813F-F5B4F14C56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09" y="1078026"/>
            <a:ext cx="4640982" cy="47019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0F9816-7B03-4E0D-A988-5209A4FAE3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01" y="2853640"/>
            <a:ext cx="2507197" cy="115072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8D334AC-85FC-42A7-B99A-0825FEBA6A0D}"/>
              </a:ext>
            </a:extLst>
          </p:cNvPr>
          <p:cNvSpPr/>
          <p:nvPr/>
        </p:nvSpPr>
        <p:spPr>
          <a:xfrm>
            <a:off x="8753477" y="1253332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등록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사용한 </a:t>
            </a:r>
            <a:r>
              <a:rPr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SQL</a:t>
            </a: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문</a:t>
            </a:r>
            <a:r>
              <a:rPr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: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“INSERT</a:t>
            </a: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INTO</a:t>
            </a: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member_informations</a:t>
            </a: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VALUES(</a:t>
            </a:r>
            <a:r>
              <a:rPr lang="en-US" altLang="ko-KR" sz="20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members_id_seq.nextval</a:t>
            </a:r>
            <a:r>
              <a:rPr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?, ?, ?,?)”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71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79DF2-0FBC-4730-BB08-216217B0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1D02F-99EF-4E22-A466-2DEFE3DA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1FDB41-3D1A-463C-943D-A7C2E604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9" t="26311" r="37213" b="30551"/>
          <a:stretch/>
        </p:blipFill>
        <p:spPr>
          <a:xfrm>
            <a:off x="704850" y="475170"/>
            <a:ext cx="10782300" cy="59076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1435A8-516E-46ED-81C0-79FD4F06D39D}"/>
              </a:ext>
            </a:extLst>
          </p:cNvPr>
          <p:cNvSpPr/>
          <p:nvPr/>
        </p:nvSpPr>
        <p:spPr>
          <a:xfrm>
            <a:off x="704850" y="6089904"/>
            <a:ext cx="10782300" cy="251969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74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501AB-639A-4B4E-B7DF-94EAF95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515C92B5-4DAA-411D-895C-6D4D7E53E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" y="1253331"/>
            <a:ext cx="7727039" cy="4351338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D6EFE5DC-83FE-4079-A64C-9586D0F8CD6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246783" y="4594661"/>
            <a:ext cx="914400" cy="914400"/>
          </a:xfrm>
          <a:prstGeom prst="rect">
            <a:avLst/>
          </a:prstGeom>
        </p:spPr>
      </p:pic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BF23557C-45C8-4EE0-B547-6ED6FB9FE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" y="1253331"/>
            <a:ext cx="7727039" cy="4351338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0C510-1A97-45E5-A4B5-276D5D393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49" y="1253331"/>
            <a:ext cx="7727040" cy="4351338"/>
          </a:xfrm>
          <a:prstGeom prst="rect">
            <a:avLst/>
          </a:prstGeom>
        </p:spPr>
      </p:pic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9C443179-AF65-4B21-8203-1CA68738AA1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5548553" y="1771074"/>
            <a:ext cx="914400" cy="914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034E07-09CC-453E-B59E-540BE4ECF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6" y="1253331"/>
            <a:ext cx="7727040" cy="4351338"/>
          </a:xfrm>
          <a:prstGeom prst="rect">
            <a:avLst/>
          </a:prstGeom>
        </p:spPr>
      </p:pic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7B9E66A0-62DC-4B51-A607-C951C1AE18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6956042" y="2514600"/>
            <a:ext cx="914400" cy="914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CE5419-B6CF-49B9-A1EF-12A33C2427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4" y="1253331"/>
            <a:ext cx="7727042" cy="43513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05B760-80A7-434A-B585-33168FA90D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01" y="2853640"/>
            <a:ext cx="2507197" cy="11507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352D38-A077-463D-B1C2-FD1864C50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00" y="2853640"/>
            <a:ext cx="2507197" cy="1150720"/>
          </a:xfrm>
          <a:prstGeom prst="rect">
            <a:avLst/>
          </a:prstGeom>
        </p:spPr>
      </p:pic>
      <p:pic>
        <p:nvPicPr>
          <p:cNvPr id="25" name="그래픽 24" descr="커서 단색으로 채워진">
            <a:extLst>
              <a:ext uri="{FF2B5EF4-FFF2-40B4-BE49-F238E27FC236}">
                <a16:creationId xmlns:a16="http://schemas.microsoft.com/office/drawing/2014/main" id="{344FBAB5-925D-4BCB-BF7C-671720C01C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979089" y="4594661"/>
            <a:ext cx="914400" cy="914400"/>
          </a:xfrm>
          <a:prstGeom prst="rect">
            <a:avLst/>
          </a:prstGeom>
        </p:spPr>
      </p:pic>
      <p:pic>
        <p:nvPicPr>
          <p:cNvPr id="26" name="그래픽 25" descr="커서 단색으로 채워진">
            <a:extLst>
              <a:ext uri="{FF2B5EF4-FFF2-40B4-BE49-F238E27FC236}">
                <a16:creationId xmlns:a16="http://schemas.microsoft.com/office/drawing/2014/main" id="{98591E4B-5AF6-4F15-920E-8E3B3166BB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072703" y="3573680"/>
            <a:ext cx="914400" cy="9144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A436BD0-65D3-41FA-9DAC-4A00B04F0886}"/>
              </a:ext>
            </a:extLst>
          </p:cNvPr>
          <p:cNvSpPr/>
          <p:nvPr/>
        </p:nvSpPr>
        <p:spPr>
          <a:xfrm>
            <a:off x="8747720" y="1253332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수정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SQL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endParaRPr lang="en-US" altLang="ko-KR" sz="2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“SELECT * FROM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member_informations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WHERE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members_phonenumber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LIKE ?”</a:t>
            </a:r>
          </a:p>
        </p:txBody>
      </p:sp>
    </p:spTree>
    <p:extLst>
      <p:ext uri="{BB962C8B-B14F-4D97-AF65-F5344CB8AC3E}">
        <p14:creationId xmlns:p14="http://schemas.microsoft.com/office/powerpoint/2010/main" val="144862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테이블이(가) 표시된 사진&#10;&#10;자동 생성된 설명">
            <a:extLst>
              <a:ext uri="{FF2B5EF4-FFF2-40B4-BE49-F238E27FC236}">
                <a16:creationId xmlns:a16="http://schemas.microsoft.com/office/drawing/2014/main" id="{C7068777-2634-461C-90F6-F5985F6D4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26195" r="37218" b="31005"/>
          <a:stretch/>
        </p:blipFill>
        <p:spPr>
          <a:xfrm>
            <a:off x="704849" y="475170"/>
            <a:ext cx="10782299" cy="588314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F66279-419F-4041-912A-2B8AAA8F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0FDF7-C93C-433E-A88C-749919BEA12B}"/>
              </a:ext>
            </a:extLst>
          </p:cNvPr>
          <p:cNvSpPr/>
          <p:nvPr/>
        </p:nvSpPr>
        <p:spPr>
          <a:xfrm>
            <a:off x="704850" y="6089904"/>
            <a:ext cx="10782300" cy="251969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8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1137012-E8D7-4103-A469-E3282DA82D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9" t="17047" r="5635" b="5584"/>
          <a:stretch/>
        </p:blipFill>
        <p:spPr>
          <a:xfrm>
            <a:off x="-464127" y="306353"/>
            <a:ext cx="13120254" cy="6245294"/>
          </a:xfrm>
          <a:prstGeom prst="rect">
            <a:avLst/>
          </a:prstGeom>
        </p:spPr>
      </p:pic>
      <p:sp>
        <p:nvSpPr>
          <p:cNvPr id="7" name="제목 9">
            <a:extLst>
              <a:ext uri="{FF2B5EF4-FFF2-40B4-BE49-F238E27FC236}">
                <a16:creationId xmlns:a16="http://schemas.microsoft.com/office/drawing/2014/main" id="{D6205460-3F6E-4E89-A635-FCCA856D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1" y="108925"/>
            <a:ext cx="4464627" cy="1325563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823986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028B-478F-4794-974F-E89BD105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81CD0298-3919-4B87-B5DD-A167093EB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" y="1253331"/>
            <a:ext cx="7727039" cy="4351338"/>
          </a:xfrm>
          <a:prstGeom prst="rect">
            <a:avLst/>
          </a:prstGeom>
        </p:spPr>
      </p:pic>
      <p:pic>
        <p:nvPicPr>
          <p:cNvPr id="8" name="그래픽 7" descr="커서 단색으로 채워진">
            <a:extLst>
              <a:ext uri="{FF2B5EF4-FFF2-40B4-BE49-F238E27FC236}">
                <a16:creationId xmlns:a16="http://schemas.microsoft.com/office/drawing/2014/main" id="{5C80E61B-0A7C-4676-AFDF-FC8183019B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749536" y="4594661"/>
            <a:ext cx="914400" cy="914400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CAC32E1-0C20-46A1-8B3C-0F4EC7C18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41" y="1825625"/>
            <a:ext cx="4294918" cy="4351338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CACCAA-AAE9-4176-8C69-787CE9F37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41" y="1825625"/>
            <a:ext cx="4298725" cy="4355194"/>
          </a:xfrm>
          <a:prstGeom prst="rect">
            <a:avLst/>
          </a:prstGeom>
        </p:spPr>
      </p:pic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AC3109BD-E32C-4A58-ADAF-F9B556EC46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718871" y="5397500"/>
            <a:ext cx="914400" cy="914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194C88-9013-4007-B5E5-B1FF620A7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7" y="601735"/>
            <a:ext cx="5593565" cy="5654530"/>
          </a:xfrm>
          <a:prstGeom prst="rect">
            <a:avLst/>
          </a:prstGeom>
        </p:spPr>
      </p:pic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63E426AE-3C43-4B68-A2C1-063D1B9E733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24249" y="1470098"/>
            <a:ext cx="914400" cy="914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BEC033-209D-4C21-A02F-D98959682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1" y="2853640"/>
            <a:ext cx="2507197" cy="1150720"/>
          </a:xfrm>
          <a:prstGeom prst="rect">
            <a:avLst/>
          </a:prstGeom>
        </p:spPr>
      </p:pic>
      <p:pic>
        <p:nvPicPr>
          <p:cNvPr id="19" name="그래픽 18" descr="커서 단색으로 채워진">
            <a:extLst>
              <a:ext uri="{FF2B5EF4-FFF2-40B4-BE49-F238E27FC236}">
                <a16:creationId xmlns:a16="http://schemas.microsoft.com/office/drawing/2014/main" id="{0EF399B6-6F49-449C-9F64-BB06C5DA3F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303121" y="3594964"/>
            <a:ext cx="914400" cy="914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28FBF75-2E89-43E8-9427-E06EFE14F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41" y="2853640"/>
            <a:ext cx="2507197" cy="115072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3E55BB-02C2-4340-AC6E-A0F795801469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삭제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SQL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“DELETE FROM </a:t>
            </a:r>
            <a:r>
              <a:rPr lang="en-US" altLang="ko-KR" sz="20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member_informations</a:t>
            </a:r>
            <a:r>
              <a:rPr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WHERE </a:t>
            </a:r>
            <a:r>
              <a:rPr lang="en-US" altLang="ko-KR" sz="20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members_id</a:t>
            </a:r>
            <a:r>
              <a:rPr lang="en-US" altLang="ko-KR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= ? 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테이블이(가) 표시된 사진&#10;&#10;자동 생성된 설명">
            <a:extLst>
              <a:ext uri="{FF2B5EF4-FFF2-40B4-BE49-F238E27FC236}">
                <a16:creationId xmlns:a16="http://schemas.microsoft.com/office/drawing/2014/main" id="{85566473-61B9-436D-967C-DACDABE2A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9" t="26306" r="37177" b="30529"/>
          <a:stretch/>
        </p:blipFill>
        <p:spPr>
          <a:xfrm>
            <a:off x="702376" y="475170"/>
            <a:ext cx="10784774" cy="590766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E79DF2-0FBC-4730-BB08-216217B0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1435A8-516E-46ED-81C0-79FD4F06D39D}"/>
              </a:ext>
            </a:extLst>
          </p:cNvPr>
          <p:cNvSpPr/>
          <p:nvPr/>
        </p:nvSpPr>
        <p:spPr>
          <a:xfrm>
            <a:off x="704850" y="6089904"/>
            <a:ext cx="10782300" cy="251969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08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6E6C6-D848-4A93-99A4-1ACA12665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17">
            <a:extLst>
              <a:ext uri="{FF2B5EF4-FFF2-40B4-BE49-F238E27FC236}">
                <a16:creationId xmlns:a16="http://schemas.microsoft.com/office/drawing/2014/main" id="{59A50585-7AA1-4662-A0C0-F42B43289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3" y="384770"/>
            <a:ext cx="10811794" cy="6088460"/>
          </a:xfrm>
          <a:prstGeom prst="rect">
            <a:avLst/>
          </a:prstGeom>
        </p:spPr>
      </p:pic>
      <p:pic>
        <p:nvPicPr>
          <p:cNvPr id="12" name="그래픽 11" descr="돋보기 단색으로 채워진">
            <a:extLst>
              <a:ext uri="{FF2B5EF4-FFF2-40B4-BE49-F238E27FC236}">
                <a16:creationId xmlns:a16="http://schemas.microsoft.com/office/drawing/2014/main" id="{7A1D6381-8FA2-4B64-B40A-0390882F1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7028" y="4020313"/>
            <a:ext cx="1648570" cy="16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66DCBA8-C9AA-4BFF-B8B7-60749306D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C51D767-4CE1-40A7-838B-62A612F6B13E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재고 관리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200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CA2D6F-FA43-443C-BFFE-3A60496D5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56" y="1253329"/>
            <a:ext cx="7727040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3DB6D01-2079-4282-8E96-3080FFE8C95E}"/>
              </a:ext>
            </a:extLst>
          </p:cNvPr>
          <p:cNvSpPr/>
          <p:nvPr/>
        </p:nvSpPr>
        <p:spPr>
          <a:xfrm>
            <a:off x="814647" y="1978429"/>
            <a:ext cx="3289762" cy="1398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F00B28-1B96-467D-BDDC-51730AA3615B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재고 관리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lang="en-US" altLang="ko-KR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검색</a:t>
            </a:r>
            <a:endParaRPr lang="en-US" altLang="ko-KR" sz="28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사용라이브러리</a:t>
            </a:r>
            <a:endParaRPr lang="en-US" altLang="ko-KR" sz="28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Jdatepicker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를 사용하여 달력 모양을 나타냈다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3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3437C9-BFA5-4B0C-8F97-9078D91EE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52609"/>
            <a:ext cx="7727040" cy="435205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E92B7D-EB14-4466-9619-A7255B80FF88}"/>
              </a:ext>
            </a:extLst>
          </p:cNvPr>
          <p:cNvSpPr/>
          <p:nvPr/>
        </p:nvSpPr>
        <p:spPr>
          <a:xfrm>
            <a:off x="8753475" y="1252609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재고 관리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검색</a:t>
            </a:r>
            <a:endParaRPr lang="en-US" altLang="ko-KR" sz="28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sz="280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사용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SQL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</a:rPr>
              <a:t>SELECT * FROM PRODUCTS WHERE (</a:t>
            </a:r>
            <a:r>
              <a:rPr lang="en-US" altLang="ko-KR" sz="2000" dirty="0" err="1">
                <a:solidFill>
                  <a:schemeClr val="bg1"/>
                </a:solidFill>
              </a:rPr>
              <a:t>expiration_date</a:t>
            </a:r>
            <a:r>
              <a:rPr lang="en-US" altLang="ko-KR" sz="2000" dirty="0">
                <a:solidFill>
                  <a:schemeClr val="bg1"/>
                </a:solidFill>
              </a:rPr>
              <a:t> BETWEEN '" + startDate2 + "' and '" + endDate2 +“')" + </a:t>
            </a:r>
            <a:r>
              <a:rPr lang="en-US" altLang="ko-KR" sz="2000" u="sng" dirty="0" err="1">
                <a:solidFill>
                  <a:schemeClr val="bg1"/>
                </a:solidFill>
              </a:rPr>
              <a:t>endSql</a:t>
            </a:r>
            <a:endParaRPr lang="en-US" altLang="ko-KR" sz="2000" u="sng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sz="2000" u="sng" dirty="0" err="1">
                <a:solidFill>
                  <a:schemeClr val="bg1"/>
                </a:solidFill>
              </a:rPr>
              <a:t>으로</a:t>
            </a:r>
            <a:r>
              <a:rPr lang="ko-KR" altLang="en-US" sz="2000" u="sng" dirty="0">
                <a:solidFill>
                  <a:schemeClr val="bg1"/>
                </a:solidFill>
              </a:rPr>
              <a:t> </a:t>
            </a:r>
            <a:r>
              <a:rPr lang="en-US" altLang="ko-KR" sz="2000" u="sng" dirty="0">
                <a:solidFill>
                  <a:schemeClr val="bg1"/>
                </a:solidFill>
              </a:rPr>
              <a:t>SQL</a:t>
            </a:r>
            <a:r>
              <a:rPr lang="ko-KR" altLang="en-US" sz="2000" u="sng" dirty="0">
                <a:solidFill>
                  <a:schemeClr val="bg1"/>
                </a:solidFill>
              </a:rPr>
              <a:t>문을 완성 시켰다</a:t>
            </a:r>
            <a:endParaRPr lang="ko-KR" altLang="en-US" sz="2000" dirty="0">
              <a:solidFill>
                <a:schemeClr val="bg1"/>
              </a:solidFill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ko-KR" altLang="en-US" sz="28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65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66DCBA8-C9AA-4BFF-B8B7-60749306D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7E98D018-4B4C-4EDC-9B75-D3E159B9B33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638800" y="2276077"/>
            <a:ext cx="914400" cy="9144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304CF9-97F9-4A34-B24E-BBBF8499F76A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품목 등록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87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2B67E3-50B8-4285-BE27-F09837B27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03" y="2819368"/>
            <a:ext cx="2787793" cy="1219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9BCAF2-395F-4993-84B1-8C683D51B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8" y="511025"/>
            <a:ext cx="6769448" cy="5835950"/>
          </a:xfrm>
          <a:prstGeom prst="rect">
            <a:avLst/>
          </a:prstGeom>
        </p:spPr>
      </p:pic>
      <p:pic>
        <p:nvPicPr>
          <p:cNvPr id="8" name="그래픽 7" descr="커서 단색으로 채워진">
            <a:extLst>
              <a:ext uri="{FF2B5EF4-FFF2-40B4-BE49-F238E27FC236}">
                <a16:creationId xmlns:a16="http://schemas.microsoft.com/office/drawing/2014/main" id="{B5AFB365-4039-47EB-B41C-DFC4CD3FC4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005328" y="5641069"/>
            <a:ext cx="9144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15C070-B0E5-4CD9-AEE9-DA6885683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58" y="1111900"/>
            <a:ext cx="2787793" cy="1219263"/>
          </a:xfrm>
          <a:prstGeom prst="rect">
            <a:avLst/>
          </a:prstGeom>
        </p:spPr>
      </p:pic>
      <p:pic>
        <p:nvPicPr>
          <p:cNvPr id="9" name="Picture 2" descr="C:\Users\ASUS\Desktop\캡처2.JPG">
            <a:extLst>
              <a:ext uri="{FF2B5EF4-FFF2-40B4-BE49-F238E27FC236}">
                <a16:creationId xmlns:a16="http://schemas.microsoft.com/office/drawing/2014/main" id="{13CBAEFB-B0BB-4610-B138-797924A5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756" y="4490131"/>
            <a:ext cx="2787793" cy="11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SUS\Desktop\캡처.JPG">
            <a:extLst>
              <a:ext uri="{FF2B5EF4-FFF2-40B4-BE49-F238E27FC236}">
                <a16:creationId xmlns:a16="http://schemas.microsoft.com/office/drawing/2014/main" id="{1D0EAD20-0E3A-4C01-8F55-4CBC0565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758" y="2829489"/>
            <a:ext cx="2787793" cy="11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88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66DCBA8-C9AA-4BFF-B8B7-60749306D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93FDDD50-5B97-4758-B885-240C5A35BB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669024" y="2276077"/>
            <a:ext cx="914400" cy="914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F8DBF3-D291-4A4A-A110-4F5AA593222E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품목 수정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48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081849-929E-4411-99C9-55E1E22A0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8" y="511023"/>
            <a:ext cx="7545728" cy="5846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5F0499-35A2-4658-B47C-997690284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59" y="2819368"/>
            <a:ext cx="2787793" cy="1219263"/>
          </a:xfrm>
          <a:prstGeom prst="rect">
            <a:avLst/>
          </a:prstGeom>
        </p:spPr>
      </p:pic>
      <p:pic>
        <p:nvPicPr>
          <p:cNvPr id="7" name="Picture 4" descr="C:\Users\ASUS\Desktop\캡처12.JPG">
            <a:extLst>
              <a:ext uri="{FF2B5EF4-FFF2-40B4-BE49-F238E27FC236}">
                <a16:creationId xmlns:a16="http://schemas.microsoft.com/office/drawing/2014/main" id="{C17AB0BE-0E14-4E71-BD80-98DFF4B9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8" y="512833"/>
            <a:ext cx="7543801" cy="584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0A779998-0A8B-4B8B-8D7C-AEFB13964BD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005328" y="56410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DAA84F0-85ED-499B-98F4-481F052C7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24" y="337163"/>
            <a:ext cx="4640982" cy="4701947"/>
          </a:xfrm>
          <a:prstGeom prst="rect">
            <a:avLst/>
          </a:prstGeom>
        </p:spPr>
      </p:pic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F4E2D672-EAEB-4C08-9A4E-0EFB641F7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337163"/>
            <a:ext cx="5781598" cy="6183674"/>
          </a:xfr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A95D541-4A0B-4CF6-B3EF-9C93BCE83C11}"/>
              </a:ext>
            </a:extLst>
          </p:cNvPr>
          <p:cNvSpPr/>
          <p:nvPr/>
        </p:nvSpPr>
        <p:spPr>
          <a:xfrm>
            <a:off x="6914525" y="5342965"/>
            <a:ext cx="4640981" cy="1177872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MASTER LOGIN</a:t>
            </a:r>
          </a:p>
        </p:txBody>
      </p:sp>
    </p:spTree>
    <p:extLst>
      <p:ext uri="{BB962C8B-B14F-4D97-AF65-F5344CB8AC3E}">
        <p14:creationId xmlns:p14="http://schemas.microsoft.com/office/powerpoint/2010/main" val="2579312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11732ACD-EF24-4E26-BB03-F2BDE9CE0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8" y="513508"/>
            <a:ext cx="7679384" cy="5582492"/>
          </a:xfrm>
          <a:prstGeom prst="rect">
            <a:avLst/>
          </a:prstGeom>
        </p:spPr>
      </p:pic>
      <p:pic>
        <p:nvPicPr>
          <p:cNvPr id="7" name="그래픽 5" descr="커서 단색으로 채워진">
            <a:extLst>
              <a:ext uri="{FF2B5EF4-FFF2-40B4-BE49-F238E27FC236}">
                <a16:creationId xmlns:a16="http://schemas.microsoft.com/office/drawing/2014/main" id="{696FD75A-101A-49EA-BFE3-5882D44BA3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32779" y="2390354"/>
            <a:ext cx="914400" cy="914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E44A670-9961-4E0C-9A82-E6062B0CEC9C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품목 수정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7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SUS\Desktop\캡처1.JPG">
            <a:extLst>
              <a:ext uri="{FF2B5EF4-FFF2-40B4-BE49-F238E27FC236}">
                <a16:creationId xmlns:a16="http://schemas.microsoft.com/office/drawing/2014/main" id="{5BEDA6D4-4F1F-4F02-8500-5B9FAD74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02" y="902043"/>
            <a:ext cx="3371765" cy="163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SUS\Desktop\캡처41.JPG">
            <a:extLst>
              <a:ext uri="{FF2B5EF4-FFF2-40B4-BE49-F238E27FC236}">
                <a16:creationId xmlns:a16="http://schemas.microsoft.com/office/drawing/2014/main" id="{86CFBA9B-ABC3-4E9D-9FEA-9CAF5FC4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02" y="3813328"/>
            <a:ext cx="3311752" cy="225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SUS\Desktop\캡처6.JPG">
            <a:extLst>
              <a:ext uri="{FF2B5EF4-FFF2-40B4-BE49-F238E27FC236}">
                <a16:creationId xmlns:a16="http://schemas.microsoft.com/office/drawing/2014/main" id="{A0B02773-7702-45C9-BA59-4D0918E24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815" y="902043"/>
            <a:ext cx="4498591" cy="50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B97C8-3A67-49EE-9465-76C0C10B26B9}"/>
              </a:ext>
            </a:extLst>
          </p:cNvPr>
          <p:cNvSpPr/>
          <p:nvPr/>
        </p:nvSpPr>
        <p:spPr>
          <a:xfrm>
            <a:off x="2040303" y="2030801"/>
            <a:ext cx="498217" cy="3121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53CE58-5B5F-465D-963E-290290194D3C}"/>
              </a:ext>
            </a:extLst>
          </p:cNvPr>
          <p:cNvSpPr/>
          <p:nvPr/>
        </p:nvSpPr>
        <p:spPr>
          <a:xfrm>
            <a:off x="2612075" y="2023220"/>
            <a:ext cx="498217" cy="319754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0F14B3-EB54-4D12-917E-56AD8BA5016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18918" y="2342974"/>
            <a:ext cx="12260" cy="1470354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26">
            <a:extLst>
              <a:ext uri="{FF2B5EF4-FFF2-40B4-BE49-F238E27FC236}">
                <a16:creationId xmlns:a16="http://schemas.microsoft.com/office/drawing/2014/main" id="{45B6EA72-6AAC-400D-9A1E-66464BD7BF9D}"/>
              </a:ext>
            </a:extLst>
          </p:cNvPr>
          <p:cNvCxnSpPr>
            <a:cxnSpLocks/>
          </p:cNvCxnSpPr>
          <p:nvPr/>
        </p:nvCxnSpPr>
        <p:spPr>
          <a:xfrm flipV="1">
            <a:off x="2289412" y="1413164"/>
            <a:ext cx="3664579" cy="617638"/>
          </a:xfrm>
          <a:prstGeom prst="bentConnector3">
            <a:avLst>
              <a:gd name="adj1" fmla="val -1323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5" descr="커서 단색으로 채워진">
            <a:extLst>
              <a:ext uri="{FF2B5EF4-FFF2-40B4-BE49-F238E27FC236}">
                <a16:creationId xmlns:a16="http://schemas.microsoft.com/office/drawing/2014/main" id="{BC629240-5031-487C-AA44-0BE96CAB57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885710" y="54987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B7065BF8-2BB3-405A-BC6A-8908D1F35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89FAD21E-6C86-4A92-993E-53DAE33BF2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38800" y="3190477"/>
            <a:ext cx="914400" cy="9144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1F54DE-EAB5-423B-81D9-2AE7F662291F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품목 주문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1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20F12AB-CFCC-4014-9F7C-83968DEBE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10" y="2657435"/>
            <a:ext cx="2508379" cy="1543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9CB5DE-D002-4547-B450-ED7975512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8" y="1463574"/>
            <a:ext cx="6769448" cy="3930852"/>
          </a:xfrm>
          <a:prstGeom prst="rect">
            <a:avLst/>
          </a:prstGeom>
        </p:spPr>
      </p:pic>
      <p:pic>
        <p:nvPicPr>
          <p:cNvPr id="19" name="그림 18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AF477B3C-A5F3-44EB-BC20-D74EEDFA1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8" y="1461317"/>
            <a:ext cx="6782388" cy="39353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7B2DE1-A513-47BD-B231-0F47811B6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88" y="2826968"/>
            <a:ext cx="2591025" cy="1204064"/>
          </a:xfrm>
          <a:prstGeom prst="rect">
            <a:avLst/>
          </a:prstGeom>
        </p:spPr>
      </p:pic>
      <p:pic>
        <p:nvPicPr>
          <p:cNvPr id="20" name="그래픽 19" descr="커서 단색으로 채워진">
            <a:extLst>
              <a:ext uri="{FF2B5EF4-FFF2-40B4-BE49-F238E27FC236}">
                <a16:creationId xmlns:a16="http://schemas.microsoft.com/office/drawing/2014/main" id="{37B5D9B5-EF79-447F-AFE0-C000B19A4AA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981326" y="4690267"/>
            <a:ext cx="914400" cy="914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E0CFCB-CD84-49EE-BF7E-009837BB0A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8" y="2835997"/>
            <a:ext cx="2591025" cy="120406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1BC600B-6A14-4FEC-96C9-C760E7F48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62" y="2668811"/>
            <a:ext cx="2507197" cy="153175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878EE0F-9A31-438C-B26A-4339DD4599F7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품목 주문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18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B7065BF8-2BB3-405A-BC6A-8908D1F35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  <a:prstGeom prst="rect">
            <a:avLst/>
          </a:prstGeom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DF386DD5-5B83-483A-BEE8-33988819A79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742176" y="3190477"/>
            <a:ext cx="914400" cy="9144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A344912-E9AA-4526-BF46-9E75A0BAD171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대분류    조회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98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6920876-819E-45A1-AB31-9ED73EDD8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9" y="987299"/>
            <a:ext cx="6769448" cy="4883401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8809760-2E00-4401-9686-7D2D54DA8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9" y="606280"/>
            <a:ext cx="8433233" cy="5645440"/>
          </a:xfrm>
          <a:prstGeom prst="rect">
            <a:avLst/>
          </a:prstGeom>
        </p:spPr>
      </p:pic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0DE74C23-0BEC-437B-9989-E375C1C6F3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37304" y="25145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2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F4DA26E0-D485-4EEE-8C8A-C79479621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9" y="225555"/>
            <a:ext cx="4979086" cy="3082924"/>
          </a:xfrm>
          <a:prstGeom prst="rect">
            <a:avLst/>
          </a:prstGeom>
        </p:spPr>
      </p:pic>
      <p:pic>
        <p:nvPicPr>
          <p:cNvPr id="3" name="Picture 2" descr="C:\Users\ASUS\Desktop\캡처155.JPG">
            <a:extLst>
              <a:ext uri="{FF2B5EF4-FFF2-40B4-BE49-F238E27FC236}">
                <a16:creationId xmlns:a16="http://schemas.microsoft.com/office/drawing/2014/main" id="{7BEEF719-A9BA-4B9C-B6AB-7F8F11A1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467" y="225555"/>
            <a:ext cx="4979087" cy="308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ASUS\Desktop\캡처135.JPG">
            <a:extLst>
              <a:ext uri="{FF2B5EF4-FFF2-40B4-BE49-F238E27FC236}">
                <a16:creationId xmlns:a16="http://schemas.microsoft.com/office/drawing/2014/main" id="{2A34F130-9464-4613-8B1D-CFEFFB8D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467" y="3444102"/>
            <a:ext cx="4979086" cy="319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SUS\Desktop\캡처62.JPG">
            <a:extLst>
              <a:ext uri="{FF2B5EF4-FFF2-40B4-BE49-F238E27FC236}">
                <a16:creationId xmlns:a16="http://schemas.microsoft.com/office/drawing/2014/main" id="{95281D87-0BCA-4D76-8A2B-B3B16435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9" y="3419689"/>
            <a:ext cx="4979086" cy="322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84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B7065BF8-2BB3-405A-BC6A-8908D1F35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6A056873-B1E9-4CF0-A8C0-98DF6DAB92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632805" y="4104877"/>
            <a:ext cx="914400" cy="9144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DD25818-195B-4CE3-AA4E-2EC5581489D6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유통기한    조회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85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8F8A4D5-8493-456D-AFFE-A8E2904C9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9" y="220702"/>
            <a:ext cx="8687553" cy="6416596"/>
          </a:xfrm>
          <a:prstGeom prst="rect">
            <a:avLst/>
          </a:prstGeom>
        </p:spPr>
      </p:pic>
      <p:pic>
        <p:nvPicPr>
          <p:cNvPr id="9" name="그래픽 8" descr="커서 단색으로 채워진">
            <a:extLst>
              <a:ext uri="{FF2B5EF4-FFF2-40B4-BE49-F238E27FC236}">
                <a16:creationId xmlns:a16="http://schemas.microsoft.com/office/drawing/2014/main" id="{C6DD45C1-7378-4608-8CBC-545A844BDD6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4973766" y="1169653"/>
            <a:ext cx="914400" cy="914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35434DD-EB46-4589-B078-56178501B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89" y="220702"/>
            <a:ext cx="8687553" cy="64165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F6161F-1128-4D1A-9828-024756766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9" y="220702"/>
            <a:ext cx="8687553" cy="6416596"/>
          </a:xfrm>
          <a:prstGeom prst="rect">
            <a:avLst/>
          </a:prstGeom>
        </p:spPr>
      </p:pic>
      <p:pic>
        <p:nvPicPr>
          <p:cNvPr id="20" name="그래픽 19" descr="커서 단색으로 채워진">
            <a:extLst>
              <a:ext uri="{FF2B5EF4-FFF2-40B4-BE49-F238E27FC236}">
                <a16:creationId xmlns:a16="http://schemas.microsoft.com/office/drawing/2014/main" id="{8399F26B-5C5C-4C43-B3E1-38F302A01D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5638800" y="1170906"/>
            <a:ext cx="914400" cy="914400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6E2FBB78-C010-435D-9B16-B3EBFF1D0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8" y="220702"/>
            <a:ext cx="8687553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B7065BF8-2BB3-405A-BC6A-8908D1F35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  <a:prstGeom prst="rect">
            <a:avLst/>
          </a:prstGeom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AD15C6CC-D621-449D-A11D-F3EC47CDE1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736181" y="4104877"/>
            <a:ext cx="914400" cy="9144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3260D64-F564-45F5-9817-A25DACDA49D6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유통기한</a:t>
            </a:r>
            <a:r>
              <a:rPr lang="en-US" altLang="ko-KR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    </a:t>
            </a:r>
            <a:r>
              <a:rPr lang="ko-KR" altLang="en-US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폐기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75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7F0D3BE-CED5-4B46-8BF7-3095D88CE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337163"/>
            <a:ext cx="4640982" cy="47019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3B0765-4780-401F-8892-78664E56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24" y="337163"/>
            <a:ext cx="4640982" cy="470194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5AD983-B6EB-4604-B644-14E5FE2AE2D1}"/>
              </a:ext>
            </a:extLst>
          </p:cNvPr>
          <p:cNvSpPr/>
          <p:nvPr/>
        </p:nvSpPr>
        <p:spPr>
          <a:xfrm>
            <a:off x="636495" y="5342965"/>
            <a:ext cx="10919012" cy="1177872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MASTER LOGIN</a:t>
            </a:r>
          </a:p>
        </p:txBody>
      </p:sp>
    </p:spTree>
    <p:extLst>
      <p:ext uri="{BB962C8B-B14F-4D97-AF65-F5344CB8AC3E}">
        <p14:creationId xmlns:p14="http://schemas.microsoft.com/office/powerpoint/2010/main" val="2835942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55C3CDF5-4A0C-41EC-8113-4738DBD14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9" y="606280"/>
            <a:ext cx="8433233" cy="5645440"/>
          </a:xfrm>
          <a:prstGeom prst="rect">
            <a:avLst/>
          </a:prstGeom>
        </p:spPr>
      </p:pic>
      <p:pic>
        <p:nvPicPr>
          <p:cNvPr id="4" name="Picture 2" descr="C:\Users\ASUS\Desktop\캡처1212.JPG">
            <a:extLst>
              <a:ext uri="{FF2B5EF4-FFF2-40B4-BE49-F238E27FC236}">
                <a16:creationId xmlns:a16="http://schemas.microsoft.com/office/drawing/2014/main" id="{7C880578-FE9F-4FD2-AF2D-32B7D88B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306" y="2509169"/>
            <a:ext cx="2702162" cy="183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5AE26ACB-DB16-48C0-A7D3-BC686149F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04375" y="22600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5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94B4B774-5C43-441D-8185-834065747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074A700C-3435-47B4-8AE2-BFB64653D46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38800" y="5019277"/>
            <a:ext cx="914400" cy="9144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19E24DB-8368-4B22-BF92-C4DA7F8118E6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행사품목 관리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00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D59868-8E93-4ABE-AC31-09B140AE8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558653"/>
            <a:ext cx="5194567" cy="5740695"/>
          </a:xfrm>
          <a:prstGeom prst="rect">
            <a:avLst/>
          </a:prstGeom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D89C2F6F-3C8C-4B1F-BF5B-034B1A4E21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36493" y="2971800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99F021-0FE8-4546-8B02-1B62C1843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47" y="2819368"/>
            <a:ext cx="2787793" cy="1219263"/>
          </a:xfrm>
          <a:prstGeom prst="rect">
            <a:avLst/>
          </a:prstGeom>
        </p:spPr>
      </p:pic>
      <p:pic>
        <p:nvPicPr>
          <p:cNvPr id="20" name="그림 19" descr="텍스트, 모니터, 화면, 플랫이(가) 표시된 사진&#10;&#10;자동 생성된 설명">
            <a:extLst>
              <a:ext uri="{FF2B5EF4-FFF2-40B4-BE49-F238E27FC236}">
                <a16:creationId xmlns:a16="http://schemas.microsoft.com/office/drawing/2014/main" id="{2BBA46B3-4602-40AF-942E-9D265B076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1" y="601735"/>
            <a:ext cx="8451312" cy="5654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ED98C8-A6B5-425D-B31B-48B239996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46" y="2819368"/>
            <a:ext cx="2787793" cy="12192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11B86D-8AD9-4F2D-A306-385C09981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46" y="2819367"/>
            <a:ext cx="2787793" cy="1219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B7BD14-E119-4F89-B2F9-6175DAFEC0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45" y="2819366"/>
            <a:ext cx="2787793" cy="1219261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253B09F-5F1B-4A8C-B2D6-D36FD521BF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43" y="2785710"/>
            <a:ext cx="2787793" cy="1348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C15B76-ED98-4895-8DDE-E43639374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33" y="2785710"/>
            <a:ext cx="2787793" cy="1348857"/>
          </a:xfrm>
          <a:prstGeom prst="rect">
            <a:avLst/>
          </a:prstGeom>
        </p:spPr>
      </p:pic>
      <p:pic>
        <p:nvPicPr>
          <p:cNvPr id="21" name="그래픽 20" descr="커서 단색으로 채워진">
            <a:extLst>
              <a:ext uri="{FF2B5EF4-FFF2-40B4-BE49-F238E27FC236}">
                <a16:creationId xmlns:a16="http://schemas.microsoft.com/office/drawing/2014/main" id="{02DCB55C-8A43-468C-886A-ED34894F25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06760" y="2928717"/>
            <a:ext cx="914400" cy="914400"/>
          </a:xfrm>
          <a:prstGeom prst="rect">
            <a:avLst/>
          </a:prstGeom>
        </p:spPr>
      </p:pic>
      <p:pic>
        <p:nvPicPr>
          <p:cNvPr id="22" name="그래픽 21" descr="커서 단색으로 채워진">
            <a:extLst>
              <a:ext uri="{FF2B5EF4-FFF2-40B4-BE49-F238E27FC236}">
                <a16:creationId xmlns:a16="http://schemas.microsoft.com/office/drawing/2014/main" id="{18187509-620B-4C76-B8ED-6664858FC2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048799" y="3720449"/>
            <a:ext cx="914400" cy="914400"/>
          </a:xfrm>
          <a:prstGeom prst="rect">
            <a:avLst/>
          </a:prstGeom>
        </p:spPr>
      </p:pic>
      <p:pic>
        <p:nvPicPr>
          <p:cNvPr id="23" name="그래픽 22" descr="커서 단색으로 채워진">
            <a:extLst>
              <a:ext uri="{FF2B5EF4-FFF2-40B4-BE49-F238E27FC236}">
                <a16:creationId xmlns:a16="http://schemas.microsoft.com/office/drawing/2014/main" id="{9FC0A562-4ED2-499E-BC09-C6DB72FDA2E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623353" y="37110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1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573AA0-844D-4750-A14C-6803366F9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31" y="3606810"/>
            <a:ext cx="4337273" cy="26925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228F79-E9F9-4318-A7FC-6CC313681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68" y="558652"/>
            <a:ext cx="2337434" cy="2870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061DA4-AE56-4E85-9D2D-EB72BD6C8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558653"/>
            <a:ext cx="5194567" cy="5740695"/>
          </a:xfrm>
          <a:prstGeom prst="rect">
            <a:avLst/>
          </a:prstGeom>
        </p:spPr>
      </p:pic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DF1C4B4C-EF70-43AB-B740-2252652E7BC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062645" y="4165708"/>
            <a:ext cx="914400" cy="914400"/>
          </a:xfrm>
          <a:prstGeom prst="rect">
            <a:avLst/>
          </a:prstGeom>
        </p:spPr>
      </p:pic>
      <p:pic>
        <p:nvPicPr>
          <p:cNvPr id="6" name="Picture 5" descr="C:\Users\ASUS\Desktop\캡처15215125.JPG">
            <a:extLst>
              <a:ext uri="{FF2B5EF4-FFF2-40B4-BE49-F238E27FC236}">
                <a16:creationId xmlns:a16="http://schemas.microsoft.com/office/drawing/2014/main" id="{889AD211-F280-461A-98B1-E1F3D83DA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631" y="3606810"/>
            <a:ext cx="4343876" cy="26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ASUS\Desktop\캡처125125.JPG">
            <a:extLst>
              <a:ext uri="{FF2B5EF4-FFF2-40B4-BE49-F238E27FC236}">
                <a16:creationId xmlns:a16="http://schemas.microsoft.com/office/drawing/2014/main" id="{3B7BB262-F9E8-4161-AA6B-4383863E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053" y="4272210"/>
            <a:ext cx="2506663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래픽 8" descr="커서 단색으로 채워진">
            <a:extLst>
              <a:ext uri="{FF2B5EF4-FFF2-40B4-BE49-F238E27FC236}">
                <a16:creationId xmlns:a16="http://schemas.microsoft.com/office/drawing/2014/main" id="{F24A10AC-78A3-47BB-9ADD-8D1692EE0B7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235185" y="5710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SUS\Desktop\캡처1515135.JPG">
            <a:extLst>
              <a:ext uri="{FF2B5EF4-FFF2-40B4-BE49-F238E27FC236}">
                <a16:creationId xmlns:a16="http://schemas.microsoft.com/office/drawing/2014/main" id="{75B70E46-F515-4005-8613-FFAD92474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78" y="4770717"/>
            <a:ext cx="2506663" cy="115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4D53CB-92C2-4AFE-A533-FD6100442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558653"/>
            <a:ext cx="5194567" cy="5740695"/>
          </a:xfrm>
          <a:prstGeom prst="rect">
            <a:avLst/>
          </a:prstGeom>
        </p:spPr>
      </p:pic>
      <p:pic>
        <p:nvPicPr>
          <p:cNvPr id="6" name="Picture 2" descr="C:\Users\ASUS\Desktop\캡처1513515.JPG">
            <a:extLst>
              <a:ext uri="{FF2B5EF4-FFF2-40B4-BE49-F238E27FC236}">
                <a16:creationId xmlns:a16="http://schemas.microsoft.com/office/drawing/2014/main" id="{4FE7255C-AD29-469C-B932-0B2D3398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040" y="936346"/>
            <a:ext cx="2827337" cy="345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F2A166B4-6FC3-4129-B431-702E11EF10C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853194" y="5464454"/>
            <a:ext cx="914400" cy="914400"/>
          </a:xfrm>
          <a:prstGeom prst="rect">
            <a:avLst/>
          </a:prstGeom>
        </p:spPr>
      </p:pic>
      <p:pic>
        <p:nvPicPr>
          <p:cNvPr id="8" name="그래픽 7" descr="커서 단색으로 채워진">
            <a:extLst>
              <a:ext uri="{FF2B5EF4-FFF2-40B4-BE49-F238E27FC236}">
                <a16:creationId xmlns:a16="http://schemas.microsoft.com/office/drawing/2014/main" id="{B951D695-C150-420E-8675-1DB9AF6C40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401508" y="3668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061DA4-AE56-4E85-9D2D-EB72BD6C8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558653"/>
            <a:ext cx="5194567" cy="5740695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96B7E479-B924-4409-8A4E-6EB84F8FF75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82741" y="5305660"/>
            <a:ext cx="914400" cy="91440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EC444FA-0E66-4BA4-9E0A-84779E6CD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606280"/>
            <a:ext cx="8433233" cy="56454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E9CF0C-6483-4BE7-B68A-B62512B459C9}"/>
              </a:ext>
            </a:extLst>
          </p:cNvPr>
          <p:cNvSpPr/>
          <p:nvPr/>
        </p:nvSpPr>
        <p:spPr>
          <a:xfrm>
            <a:off x="4540827" y="1423555"/>
            <a:ext cx="779318" cy="4592781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07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94B4B774-5C43-441D-8185-834065747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  <a:prstGeom prst="rect">
            <a:avLst/>
          </a:prstGeom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70225A54-2A31-4865-A69F-9AC45F5A2E1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674929" y="5019277"/>
            <a:ext cx="914400" cy="9144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81BAF24-2CFD-4329-90DF-D7E31FF0C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606279"/>
            <a:ext cx="8433233" cy="56454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F4E0B7-889D-4A6C-A7EF-979D89DB3BE1}"/>
              </a:ext>
            </a:extLst>
          </p:cNvPr>
          <p:cNvSpPr/>
          <p:nvPr/>
        </p:nvSpPr>
        <p:spPr>
          <a:xfrm>
            <a:off x="7741226" y="1433947"/>
            <a:ext cx="987137" cy="4582390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C9308514-E7D8-4C78-83D3-DAFABED7E97A}"/>
              </a:ext>
            </a:extLst>
          </p:cNvPr>
          <p:cNvSpPr/>
          <p:nvPr/>
        </p:nvSpPr>
        <p:spPr>
          <a:xfrm>
            <a:off x="9252379" y="1253331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사용 </a:t>
            </a:r>
            <a:r>
              <a:rPr lang="en-US" altLang="ko-KR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sql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dirty="0"/>
              <a:t>SELECT * FROM PRODUCTS INNER JOIN (SELECT </a:t>
            </a:r>
            <a:r>
              <a:rPr lang="en-US" altLang="ko-KR" dirty="0" err="1"/>
              <a:t>product_id</a:t>
            </a:r>
            <a:r>
              <a:rPr lang="en-US" altLang="ko-KR" dirty="0"/>
              <a:t>,(</a:t>
            </a:r>
            <a:r>
              <a:rPr lang="en-US" altLang="ko-KR" dirty="0" err="1"/>
              <a:t>product_price</a:t>
            </a:r>
            <a:r>
              <a:rPr lang="en-US" altLang="ko-KR" dirty="0"/>
              <a:t> - COST) AS </a:t>
            </a:r>
            <a:r>
              <a:rPr lang="ko-KR" altLang="en-US" dirty="0"/>
              <a:t>순이익 </a:t>
            </a:r>
            <a:r>
              <a:rPr lang="en-US" altLang="ko-KR" dirty="0"/>
              <a:t>FROM PRODUCTS) USING(</a:t>
            </a:r>
            <a:r>
              <a:rPr lang="en-US" altLang="ko-KR" dirty="0" err="1"/>
              <a:t>product_id</a:t>
            </a:r>
            <a:r>
              <a:rPr lang="en-US" altLang="ko-KR" dirty="0"/>
              <a:t>)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5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6E6C6-D848-4A93-99A4-1ACA12665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17">
            <a:extLst>
              <a:ext uri="{FF2B5EF4-FFF2-40B4-BE49-F238E27FC236}">
                <a16:creationId xmlns:a16="http://schemas.microsoft.com/office/drawing/2014/main" id="{59A50585-7AA1-4662-A0C0-F42B43289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3" y="384770"/>
            <a:ext cx="10811794" cy="6088460"/>
          </a:xfrm>
          <a:prstGeom prst="rect">
            <a:avLst/>
          </a:prstGeom>
        </p:spPr>
      </p:pic>
      <p:pic>
        <p:nvPicPr>
          <p:cNvPr id="5" name="그래픽 4" descr="돋보기 단색으로 채워진">
            <a:extLst>
              <a:ext uri="{FF2B5EF4-FFF2-40B4-BE49-F238E27FC236}">
                <a16:creationId xmlns:a16="http://schemas.microsoft.com/office/drawing/2014/main" id="{E213BBFC-F01A-4D5A-BECE-ABDD77F3F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8772" y="4017265"/>
            <a:ext cx="1648570" cy="16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2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CC4B5A21-8F31-42EA-9988-A985F9D5A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" y="1253330"/>
            <a:ext cx="7727039" cy="4351338"/>
          </a:xfrm>
        </p:spPr>
      </p:pic>
      <p:pic>
        <p:nvPicPr>
          <p:cNvPr id="12" name="그래픽 11" descr="커서 단색으로 채워진">
            <a:extLst>
              <a:ext uri="{FF2B5EF4-FFF2-40B4-BE49-F238E27FC236}">
                <a16:creationId xmlns:a16="http://schemas.microsoft.com/office/drawing/2014/main" id="{FC2F3034-A8F0-4CBB-85CE-CAE85BF652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1048512" y="1806556"/>
            <a:ext cx="914400" cy="9144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0AA9D52-3D7A-487E-9E43-0727A9674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1" y="1253329"/>
            <a:ext cx="7727040" cy="4351338"/>
          </a:xfrm>
          <a:prstGeom prst="rect">
            <a:avLst/>
          </a:prstGeom>
        </p:spPr>
      </p:pic>
      <p:pic>
        <p:nvPicPr>
          <p:cNvPr id="17" name="그래픽 16" descr="커서 단색으로 채워진">
            <a:extLst>
              <a:ext uri="{FF2B5EF4-FFF2-40B4-BE49-F238E27FC236}">
                <a16:creationId xmlns:a16="http://schemas.microsoft.com/office/drawing/2014/main" id="{AC8A5B1B-DCFD-420A-ADB6-2B8040523A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1048513" y="2379624"/>
            <a:ext cx="914400" cy="914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C92471-D666-4D70-82D4-52F6E265A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0" y="1253331"/>
            <a:ext cx="7727040" cy="4351338"/>
          </a:xfrm>
          <a:prstGeom prst="rect">
            <a:avLst/>
          </a:prstGeom>
        </p:spPr>
      </p:pic>
      <p:pic>
        <p:nvPicPr>
          <p:cNvPr id="22" name="그래픽 21" descr="커서 단색으로 채워진">
            <a:extLst>
              <a:ext uri="{FF2B5EF4-FFF2-40B4-BE49-F238E27FC236}">
                <a16:creationId xmlns:a16="http://schemas.microsoft.com/office/drawing/2014/main" id="{6518A09D-BE91-4C62-AB94-4C9FCD8FB1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438457" y="2218143"/>
            <a:ext cx="914400" cy="914400"/>
          </a:xfrm>
          <a:prstGeom prst="rect">
            <a:avLst/>
          </a:prstGeom>
        </p:spPr>
      </p:pic>
      <p:pic>
        <p:nvPicPr>
          <p:cNvPr id="24" name="그림 23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5DFE39D-CE3C-488E-9DD2-67758C10DB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9" y="1253331"/>
            <a:ext cx="7727040" cy="4351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B6765F-25A5-4ADC-A4D1-23BB4AE88B2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1903"/>
          <a:stretch/>
        </p:blipFill>
        <p:spPr>
          <a:xfrm>
            <a:off x="5419725" y="1253331"/>
            <a:ext cx="2943802" cy="43513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DE0E6A-342C-47E2-A2CA-955A5C6B7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88" y="1253329"/>
            <a:ext cx="7727039" cy="4351337"/>
          </a:xfrm>
          <a:prstGeom prst="rect">
            <a:avLst/>
          </a:prstGeom>
        </p:spPr>
      </p:pic>
      <p:pic>
        <p:nvPicPr>
          <p:cNvPr id="15" name="그래픽 14" descr="커서 단색으로 채워진">
            <a:extLst>
              <a:ext uri="{FF2B5EF4-FFF2-40B4-BE49-F238E27FC236}">
                <a16:creationId xmlns:a16="http://schemas.microsoft.com/office/drawing/2014/main" id="{FC7C23CE-2404-472E-B513-2E24425E18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38800" y="4933871"/>
            <a:ext cx="914400" cy="9144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10478E7-7F4C-4631-BF91-3DA93E3A672E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매장 관리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직원 관리</a:t>
            </a:r>
            <a:b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7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98D5C-9B9D-4CBF-A545-4E8309AD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3A30979-68B6-49EE-B066-072B4FF78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04" t="26340" r="17432" b="58016"/>
          <a:stretch/>
        </p:blipFill>
        <p:spPr>
          <a:xfrm>
            <a:off x="838200" y="2719186"/>
            <a:ext cx="10515600" cy="141962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0EB957-D16F-4A9A-AEB0-8E8E1018DFFD}"/>
              </a:ext>
            </a:extLst>
          </p:cNvPr>
          <p:cNvSpPr/>
          <p:nvPr/>
        </p:nvSpPr>
        <p:spPr>
          <a:xfrm>
            <a:off x="838200" y="2909824"/>
            <a:ext cx="10515600" cy="188975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4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5DE96DB1-34EC-45ED-84A6-35C04BD0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3" y="384770"/>
            <a:ext cx="10811794" cy="6088460"/>
          </a:xfrm>
        </p:spPr>
      </p:pic>
      <p:pic>
        <p:nvPicPr>
          <p:cNvPr id="21" name="그래픽 20" descr="돋보기 단색으로 채워진">
            <a:extLst>
              <a:ext uri="{FF2B5EF4-FFF2-40B4-BE49-F238E27FC236}">
                <a16:creationId xmlns:a16="http://schemas.microsoft.com/office/drawing/2014/main" id="{0EDC1F65-7BCC-49D5-AE6D-D3E878295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294" y="4017000"/>
            <a:ext cx="1648570" cy="16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0C92471-D666-4D70-82D4-52F6E265A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0" y="1253331"/>
            <a:ext cx="7727040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92B13F-8B6C-4E35-8208-6A6B4D65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" name="그래픽 21" descr="커서 단색으로 채워진">
            <a:extLst>
              <a:ext uri="{FF2B5EF4-FFF2-40B4-BE49-F238E27FC236}">
                <a16:creationId xmlns:a16="http://schemas.microsoft.com/office/drawing/2014/main" id="{6518A09D-BE91-4C62-AB94-4C9FCD8FB1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776785" y="4811323"/>
            <a:ext cx="9144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946E71-71BD-491A-B2F1-A977801E8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264" y="1223224"/>
            <a:ext cx="2457229" cy="4411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AA1C97-B834-4DAF-8D0B-343F8C6E6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264" y="1229978"/>
            <a:ext cx="2462736" cy="4411553"/>
          </a:xfrm>
          <a:prstGeom prst="rect">
            <a:avLst/>
          </a:prstGeom>
        </p:spPr>
      </p:pic>
      <p:pic>
        <p:nvPicPr>
          <p:cNvPr id="18" name="그래픽 17" descr="커서 단색으로 채워진">
            <a:extLst>
              <a:ext uri="{FF2B5EF4-FFF2-40B4-BE49-F238E27FC236}">
                <a16:creationId xmlns:a16="http://schemas.microsoft.com/office/drawing/2014/main" id="{91E720FE-73A0-4BBE-ABF4-6BD645DB60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284478" y="48113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98D5C-9B9D-4CBF-A545-4E8309AD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06EB1-AB52-4B38-B05C-F7ADBBEEC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9" t="18199" r="36047" b="63522"/>
          <a:stretch/>
        </p:blipFill>
        <p:spPr>
          <a:xfrm>
            <a:off x="838200" y="2611121"/>
            <a:ext cx="10515600" cy="21105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0EB957-D16F-4A9A-AEB0-8E8E1018DFFD}"/>
              </a:ext>
            </a:extLst>
          </p:cNvPr>
          <p:cNvSpPr/>
          <p:nvPr/>
        </p:nvSpPr>
        <p:spPr>
          <a:xfrm>
            <a:off x="838200" y="4490721"/>
            <a:ext cx="10515600" cy="230994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48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D4C6B-FCD7-4A80-9124-F377EAD2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4A3BF798-87F4-4F44-9BF6-E8258F63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" y="1253330"/>
            <a:ext cx="7727039" cy="4351338"/>
          </a:xfrm>
          <a:prstGeom prst="rect">
            <a:avLst/>
          </a:prstGeom>
        </p:spPr>
      </p:pic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D6900C23-5F9E-41CC-8876-7A1C267EB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1" y="1253330"/>
            <a:ext cx="7727039" cy="4351338"/>
          </a:xfrm>
        </p:spPr>
      </p:pic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5C8021BE-5217-4C42-B171-449E95FDFE4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1048513" y="2379624"/>
            <a:ext cx="914400" cy="914400"/>
          </a:xfrm>
          <a:prstGeom prst="rect">
            <a:avLst/>
          </a:prstGeom>
        </p:spPr>
      </p:pic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E347DFD0-04F0-4D3A-870D-B2691DA7413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1200913" y="2971799"/>
            <a:ext cx="914400" cy="9144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5B4EEEB-1861-45A8-8121-478855B9FE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0" y="1253331"/>
            <a:ext cx="7727040" cy="4351338"/>
          </a:xfrm>
          <a:prstGeom prst="rect">
            <a:avLst/>
          </a:prstGeom>
        </p:spPr>
      </p:pic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634A268C-486D-42ED-9EB9-3171063B415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460535" y="2379622"/>
            <a:ext cx="914400" cy="9144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93B66871-AF68-483B-B7B7-35FD6B6F3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9" y="1251710"/>
            <a:ext cx="7732799" cy="435458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E4B78EC-1189-4F3B-A817-071E2FB804E2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매장 관리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 관리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D4C6B-FCD7-4A80-9124-F377EAD2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4A3BF798-87F4-4F44-9BF6-E8258F63E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" y="1253330"/>
            <a:ext cx="7727039" cy="4351338"/>
          </a:xfrm>
          <a:prstGeom prst="rect">
            <a:avLst/>
          </a:prstGeom>
        </p:spPr>
      </p:pic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D6900C23-5F9E-41CC-8876-7A1C267EB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1" y="1253330"/>
            <a:ext cx="7727039" cy="4351338"/>
          </a:xfrm>
        </p:spPr>
      </p:pic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5C8021BE-5217-4C42-B171-449E95FDFE4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1048513" y="2379624"/>
            <a:ext cx="914400" cy="914400"/>
          </a:xfrm>
          <a:prstGeom prst="rect">
            <a:avLst/>
          </a:prstGeom>
        </p:spPr>
      </p:pic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E347DFD0-04F0-4D3A-870D-B2691DA7413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1200913" y="3525759"/>
            <a:ext cx="914400" cy="914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FDA531-6F29-453D-ADB9-23F06271D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8" y="1253331"/>
            <a:ext cx="7727040" cy="43513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8C72D2-A2D9-4295-9FCC-BA8A34A28A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3" y="1253329"/>
            <a:ext cx="7727041" cy="4351339"/>
          </a:xfrm>
          <a:prstGeom prst="rect">
            <a:avLst/>
          </a:prstGeom>
        </p:spPr>
      </p:pic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634A268C-486D-42ED-9EB9-3171063B415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200914" y="2363561"/>
            <a:ext cx="914400" cy="9144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0E0DFA-1AC2-41CA-A75E-85752ACC2FDC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매장 관리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 관리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2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6E6C6-D848-4A93-99A4-1ACA12665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17">
            <a:extLst>
              <a:ext uri="{FF2B5EF4-FFF2-40B4-BE49-F238E27FC236}">
                <a16:creationId xmlns:a16="http://schemas.microsoft.com/office/drawing/2014/main" id="{59A50585-7AA1-4662-A0C0-F42B43289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3" y="384770"/>
            <a:ext cx="10811794" cy="6088460"/>
          </a:xfrm>
          <a:prstGeom prst="rect">
            <a:avLst/>
          </a:prstGeom>
        </p:spPr>
      </p:pic>
      <p:pic>
        <p:nvPicPr>
          <p:cNvPr id="6" name="그래픽 5" descr="돋보기 단색으로 채워진">
            <a:extLst>
              <a:ext uri="{FF2B5EF4-FFF2-40B4-BE49-F238E27FC236}">
                <a16:creationId xmlns:a16="http://schemas.microsoft.com/office/drawing/2014/main" id="{BDEF7306-7481-4A20-BBEF-799DCCCE9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1847" y="4020344"/>
            <a:ext cx="1648570" cy="16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2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E77FC5ED-78B7-4AE6-9B64-EBDA2DA1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9" y="1253331"/>
            <a:ext cx="7727039" cy="435133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405143F-6C75-4D41-894C-74C9475C42D0}"/>
              </a:ext>
            </a:extLst>
          </p:cNvPr>
          <p:cNvSpPr/>
          <p:nvPr/>
        </p:nvSpPr>
        <p:spPr>
          <a:xfrm>
            <a:off x="87534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배달 관리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403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E671D916-1F8A-4657-8025-84C51D911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9" y="1253331"/>
            <a:ext cx="7727039" cy="4351338"/>
          </a:xfrm>
        </p:spPr>
      </p:pic>
      <p:pic>
        <p:nvPicPr>
          <p:cNvPr id="8" name="그림 7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73E882E4-9FA0-47F5-A342-ED3EB0681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1" y="1253331"/>
            <a:ext cx="7735027" cy="4351338"/>
          </a:xfrm>
          <a:prstGeom prst="rect">
            <a:avLst/>
          </a:prstGeom>
        </p:spPr>
      </p:pic>
      <p:pic>
        <p:nvPicPr>
          <p:cNvPr id="9" name="그래픽 8" descr="커서 단색으로 채워진">
            <a:extLst>
              <a:ext uri="{FF2B5EF4-FFF2-40B4-BE49-F238E27FC236}">
                <a16:creationId xmlns:a16="http://schemas.microsoft.com/office/drawing/2014/main" id="{A76ED42B-4EA8-405F-A856-003C60399DF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24639" y="3268436"/>
            <a:ext cx="914400" cy="914400"/>
          </a:xfrm>
          <a:prstGeom prst="rect">
            <a:avLst/>
          </a:prstGeom>
        </p:spPr>
      </p:pic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9F30A9E2-850C-4995-96AF-F3C69C5249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3177643" y="3268436"/>
            <a:ext cx="914400" cy="9144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2569EF7-612A-4253-9C3F-BD53E6162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76" y="2895525"/>
            <a:ext cx="2400635" cy="1066949"/>
          </a:xfrm>
          <a:prstGeom prst="rect">
            <a:avLst/>
          </a:prstGeom>
        </p:spPr>
      </p:pic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2B7E9BA3-878E-45FF-B287-43A84634D51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9024626" y="3607649"/>
            <a:ext cx="914400" cy="9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01AAD6-AA0A-4758-B281-17F259F8E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76" y="2927528"/>
            <a:ext cx="2467319" cy="1086002"/>
          </a:xfrm>
          <a:prstGeom prst="rect">
            <a:avLst/>
          </a:prstGeom>
        </p:spPr>
      </p:pic>
      <p:pic>
        <p:nvPicPr>
          <p:cNvPr id="18" name="그림 17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A8ACF601-E9BF-4B23-BA67-7A60EEC9F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9" y="1253331"/>
            <a:ext cx="7727039" cy="435133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E5DC34-2866-44E6-A812-954E9A31FDBD}"/>
              </a:ext>
            </a:extLst>
          </p:cNvPr>
          <p:cNvSpPr/>
          <p:nvPr/>
        </p:nvSpPr>
        <p:spPr>
          <a:xfrm>
            <a:off x="3482340" y="3403599"/>
            <a:ext cx="609703" cy="96522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9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8D118119-EDBF-4125-A5F7-0A18D1C4E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034" y="2946581"/>
            <a:ext cx="2410161" cy="1066949"/>
          </a:xfrm>
        </p:spPr>
      </p:pic>
      <p:pic>
        <p:nvPicPr>
          <p:cNvPr id="17" name="그림 1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A67FA730-5191-4380-BC5A-96F4F8ECE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89" y="1253331"/>
            <a:ext cx="7727039" cy="4351338"/>
          </a:xfrm>
          <a:prstGeom prst="rect">
            <a:avLst/>
          </a:prstGeom>
        </p:spPr>
      </p:pic>
      <p:pic>
        <p:nvPicPr>
          <p:cNvPr id="20" name="그래픽 19" descr="커서 단색으로 채워진">
            <a:extLst>
              <a:ext uri="{FF2B5EF4-FFF2-40B4-BE49-F238E27FC236}">
                <a16:creationId xmlns:a16="http://schemas.microsoft.com/office/drawing/2014/main" id="{C4BBECEE-2C78-4113-B058-8D46DBE4D6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3743499" y="3253086"/>
            <a:ext cx="914400" cy="914400"/>
          </a:xfrm>
          <a:prstGeom prst="rect">
            <a:avLst/>
          </a:prstGeom>
        </p:spPr>
      </p:pic>
      <p:pic>
        <p:nvPicPr>
          <p:cNvPr id="25" name="그래픽 24" descr="커서 단색으로 채워진">
            <a:extLst>
              <a:ext uri="{FF2B5EF4-FFF2-40B4-BE49-F238E27FC236}">
                <a16:creationId xmlns:a16="http://schemas.microsoft.com/office/drawing/2014/main" id="{A0E07DCF-D89D-48B3-B571-DE2943EE35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9959914" y="3629421"/>
            <a:ext cx="914400" cy="914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E5CB93E-2B86-4C4C-BF54-8D919709F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034" y="2991093"/>
            <a:ext cx="2448267" cy="1095528"/>
          </a:xfrm>
          <a:prstGeom prst="rect">
            <a:avLst/>
          </a:prstGeom>
        </p:spPr>
      </p:pic>
      <p:pic>
        <p:nvPicPr>
          <p:cNvPr id="30" name="그림 29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258A073-520E-408C-B6C3-55FE2B8D8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0" y="1253331"/>
            <a:ext cx="7727040" cy="435133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7DD239-B8A5-43C9-8FB3-ED75F78A96CA}"/>
              </a:ext>
            </a:extLst>
          </p:cNvPr>
          <p:cNvSpPr/>
          <p:nvPr/>
        </p:nvSpPr>
        <p:spPr>
          <a:xfrm>
            <a:off x="3482340" y="3403599"/>
            <a:ext cx="609703" cy="96522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2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EDE68F8-EC23-43B9-A9D4-BFD6B77FB15D}"/>
              </a:ext>
            </a:extLst>
          </p:cNvPr>
          <p:cNvSpPr/>
          <p:nvPr/>
        </p:nvSpPr>
        <p:spPr>
          <a:xfrm>
            <a:off x="86518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물품번호 입력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>
              <a:defRPr/>
            </a:pPr>
            <a:r>
              <a:rPr lang="en-US" altLang="ko-KR" sz="1500" dirty="0"/>
              <a:t>SELECT * FROM Products WHERE PRODUCT_ID = </a:t>
            </a:r>
            <a:r>
              <a:rPr lang="ko-KR" altLang="en-US" sz="1500" dirty="0"/>
              <a:t>물품번호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내용 개체 틀 11" descr="텍스트이(가) 표시된 사진&#10;&#10;자동 생성된 설명">
            <a:extLst>
              <a:ext uri="{FF2B5EF4-FFF2-40B4-BE49-F238E27FC236}">
                <a16:creationId xmlns:a16="http://schemas.microsoft.com/office/drawing/2014/main" id="{522DCD2F-48EF-4067-BAF2-39B80AFB1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53330"/>
            <a:ext cx="7727039" cy="4351338"/>
          </a:xfrm>
        </p:spPr>
      </p:pic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B8E62F7F-668C-490D-AF9D-67CD338A96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096000" y="18713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B1DD71-E179-4482-A2FF-A7253C18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3" y="1253330"/>
            <a:ext cx="7727039" cy="4351338"/>
          </a:xfrm>
        </p:spPr>
      </p:pic>
      <p:sp>
        <p:nvSpPr>
          <p:cNvPr id="7" name="사각형: 둥근 모서리 7">
            <a:extLst>
              <a:ext uri="{FF2B5EF4-FFF2-40B4-BE49-F238E27FC236}">
                <a16:creationId xmlns:a16="http://schemas.microsoft.com/office/drawing/2014/main" id="{B881A64D-D63A-4703-BC63-0BF3F718D38D}"/>
              </a:ext>
            </a:extLst>
          </p:cNvPr>
          <p:cNvSpPr/>
          <p:nvPr/>
        </p:nvSpPr>
        <p:spPr>
          <a:xfrm>
            <a:off x="8651875" y="1264347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무게 입력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63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E51AC5D-2094-44BE-B227-D97C81278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253329"/>
            <a:ext cx="7727039" cy="4351338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0D95B0-20A8-4E16-86DC-CBE49A3B7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35" y="2783541"/>
            <a:ext cx="2827265" cy="1204064"/>
          </a:xfrm>
          <a:prstGeom prst="rect">
            <a:avLst/>
          </a:prstGeom>
        </p:spPr>
      </p:pic>
      <p:pic>
        <p:nvPicPr>
          <p:cNvPr id="24" name="그래픽 23" descr="커서 단색으로 채워진">
            <a:extLst>
              <a:ext uri="{FF2B5EF4-FFF2-40B4-BE49-F238E27FC236}">
                <a16:creationId xmlns:a16="http://schemas.microsoft.com/office/drawing/2014/main" id="{EC336A49-595B-4E76-AFF2-9311CD6804C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1394" y="1863762"/>
            <a:ext cx="914400" cy="9144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3B857EF-C6C6-4505-AEC9-769BD30F266C}"/>
              </a:ext>
            </a:extLst>
          </p:cNvPr>
          <p:cNvSpPr/>
          <p:nvPr/>
        </p:nvSpPr>
        <p:spPr>
          <a:xfrm>
            <a:off x="8651875" y="1253330"/>
            <a:ext cx="2802031" cy="4351337"/>
          </a:xfrm>
          <a:prstGeom prst="roundRect">
            <a:avLst/>
          </a:prstGeom>
          <a:solidFill>
            <a:srgbClr val="F2834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 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포인트</a:t>
            </a:r>
            <a:r>
              <a:rPr lang="en-US" altLang="ko-KR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 입력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>
              <a:defRPr/>
            </a:pPr>
            <a:endParaRPr lang="en-US" altLang="ko-KR" dirty="0"/>
          </a:p>
          <a:p>
            <a:pPr marL="457200" lvl="0" indent="-457200">
              <a:buFont typeface="Wingdings" panose="05000000000000000000" pitchFamily="2" charset="2"/>
              <a:buChar char="l"/>
              <a:defRPr/>
            </a:pPr>
            <a:endParaRPr lang="en-US" altLang="ko-KR" dirty="0"/>
          </a:p>
          <a:p>
            <a:pPr marL="457200" lvl="0" indent="-457200">
              <a:buFont typeface="Wingdings" panose="05000000000000000000" pitchFamily="2" charset="2"/>
              <a:buChar char="l"/>
              <a:defRPr/>
            </a:pPr>
            <a:r>
              <a:rPr lang="en-US" altLang="ko-KR" sz="1400" dirty="0" err="1"/>
              <a:t>JOptionPane.showMessageDialog</a:t>
            </a:r>
            <a:r>
              <a:rPr lang="ko-KR" altLang="en-US" sz="1400" dirty="0"/>
              <a:t>을 이용하여서 조건을 벗어나면 안내문이 나오게 작성함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1583</Words>
  <Application>Microsoft Office PowerPoint</Application>
  <PresentationFormat>와이드스크린</PresentationFormat>
  <Paragraphs>189</Paragraphs>
  <Slides>67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2" baseType="lpstr">
      <vt:lpstr>맑은 고딕</vt:lpstr>
      <vt:lpstr>Arial</vt:lpstr>
      <vt:lpstr>Consolas</vt:lpstr>
      <vt:lpstr>Wingdings</vt:lpstr>
      <vt:lpstr>Office 테마</vt:lpstr>
      <vt:lpstr>PowerPoint 프레젠테이션</vt:lpstr>
      <vt:lpstr>Usecase Diagram</vt:lpstr>
      <vt:lpstr>ER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 JiHye</dc:creator>
  <cp:lastModifiedBy>Brenda Wright</cp:lastModifiedBy>
  <cp:revision>20</cp:revision>
  <dcterms:created xsi:type="dcterms:W3CDTF">2021-06-20T05:07:12Z</dcterms:created>
  <dcterms:modified xsi:type="dcterms:W3CDTF">2021-07-25T06:51:52Z</dcterms:modified>
</cp:coreProperties>
</file>